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3" r:id="rId1"/>
  </p:sldMasterIdLst>
  <p:notesMasterIdLst>
    <p:notesMasterId r:id="rId3"/>
  </p:notesMasterIdLst>
  <p:handoutMasterIdLst>
    <p:handoutMasterId r:id="rId4"/>
  </p:handoutMasterIdLst>
  <p:sldIdLst>
    <p:sldId id="257" r:id="rId2"/>
  </p:sldIdLst>
  <p:sldSz cx="21945600" cy="16459200"/>
  <p:notesSz cx="7010400" cy="9296400"/>
  <p:embeddedFontLst>
    <p:embeddedFont>
      <p:font typeface="Calibri" panose="020F0502020204030204" pitchFamily="34" charset="0"/>
      <p:regular r:id="rId5"/>
      <p:bold r:id="rId6"/>
      <p:italic r:id="rId7"/>
      <p:boldItalic r:id="rId8"/>
    </p:embeddedFont>
  </p:embeddedFontLst>
  <p:defaultTextStyle>
    <a:defPPr>
      <a:defRPr lang="en-US"/>
    </a:defPPr>
    <a:lvl1pPr marL="0" algn="l" defTabSz="1253846" rtl="0" eaLnBrk="1" latinLnBrk="0" hangingPunct="1">
      <a:defRPr sz="2500" kern="1200">
        <a:solidFill>
          <a:schemeClr val="tx1"/>
        </a:solidFill>
        <a:latin typeface="+mn-lt"/>
        <a:ea typeface="+mn-ea"/>
        <a:cs typeface="+mn-cs"/>
      </a:defRPr>
    </a:lvl1pPr>
    <a:lvl2pPr marL="626924" algn="l" defTabSz="1253846" rtl="0" eaLnBrk="1" latinLnBrk="0" hangingPunct="1">
      <a:defRPr sz="2500" kern="1200">
        <a:solidFill>
          <a:schemeClr val="tx1"/>
        </a:solidFill>
        <a:latin typeface="+mn-lt"/>
        <a:ea typeface="+mn-ea"/>
        <a:cs typeface="+mn-cs"/>
      </a:defRPr>
    </a:lvl2pPr>
    <a:lvl3pPr marL="1253846" algn="l" defTabSz="1253846" rtl="0" eaLnBrk="1" latinLnBrk="0" hangingPunct="1">
      <a:defRPr sz="2500" kern="1200">
        <a:solidFill>
          <a:schemeClr val="tx1"/>
        </a:solidFill>
        <a:latin typeface="+mn-lt"/>
        <a:ea typeface="+mn-ea"/>
        <a:cs typeface="+mn-cs"/>
      </a:defRPr>
    </a:lvl3pPr>
    <a:lvl4pPr marL="1880770" algn="l" defTabSz="1253846" rtl="0" eaLnBrk="1" latinLnBrk="0" hangingPunct="1">
      <a:defRPr sz="2500" kern="1200">
        <a:solidFill>
          <a:schemeClr val="tx1"/>
        </a:solidFill>
        <a:latin typeface="+mn-lt"/>
        <a:ea typeface="+mn-ea"/>
        <a:cs typeface="+mn-cs"/>
      </a:defRPr>
    </a:lvl4pPr>
    <a:lvl5pPr marL="2507693" algn="l" defTabSz="1253846" rtl="0" eaLnBrk="1" latinLnBrk="0" hangingPunct="1">
      <a:defRPr sz="2500" kern="1200">
        <a:solidFill>
          <a:schemeClr val="tx1"/>
        </a:solidFill>
        <a:latin typeface="+mn-lt"/>
        <a:ea typeface="+mn-ea"/>
        <a:cs typeface="+mn-cs"/>
      </a:defRPr>
    </a:lvl5pPr>
    <a:lvl6pPr marL="3134617" algn="l" defTabSz="1253846" rtl="0" eaLnBrk="1" latinLnBrk="0" hangingPunct="1">
      <a:defRPr sz="2500" kern="1200">
        <a:solidFill>
          <a:schemeClr val="tx1"/>
        </a:solidFill>
        <a:latin typeface="+mn-lt"/>
        <a:ea typeface="+mn-ea"/>
        <a:cs typeface="+mn-cs"/>
      </a:defRPr>
    </a:lvl6pPr>
    <a:lvl7pPr marL="3761539" algn="l" defTabSz="1253846" rtl="0" eaLnBrk="1" latinLnBrk="0" hangingPunct="1">
      <a:defRPr sz="2500" kern="1200">
        <a:solidFill>
          <a:schemeClr val="tx1"/>
        </a:solidFill>
        <a:latin typeface="+mn-lt"/>
        <a:ea typeface="+mn-ea"/>
        <a:cs typeface="+mn-cs"/>
      </a:defRPr>
    </a:lvl7pPr>
    <a:lvl8pPr marL="4388463" algn="l" defTabSz="1253846" rtl="0" eaLnBrk="1" latinLnBrk="0" hangingPunct="1">
      <a:defRPr sz="2500" kern="1200">
        <a:solidFill>
          <a:schemeClr val="tx1"/>
        </a:solidFill>
        <a:latin typeface="+mn-lt"/>
        <a:ea typeface="+mn-ea"/>
        <a:cs typeface="+mn-cs"/>
      </a:defRPr>
    </a:lvl8pPr>
    <a:lvl9pPr marL="5015387" algn="l" defTabSz="1253846"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tia, Ramona (CDC/DDPHSIS/CGH/DGHT)" initials="BR(" lastIdx="10" clrIdx="0">
    <p:extLst>
      <p:ext uri="{19B8F6BF-5375-455C-9EA6-DF929625EA0E}">
        <p15:presenceInfo xmlns:p15="http://schemas.microsoft.com/office/powerpoint/2012/main" userId="S::nxa9@cdc.gov::d83f4190-fb88-4c09-b2c2-df9eb7a7dd24" providerId="AD"/>
      </p:ext>
    </p:extLst>
  </p:cmAuthor>
  <p:cmAuthor id="2" name="Thái Thanh Trúc" initials="TTT" lastIdx="5" clrIdx="1">
    <p:extLst>
      <p:ext uri="{19B8F6BF-5375-455C-9EA6-DF929625EA0E}">
        <p15:presenceInfo xmlns:p15="http://schemas.microsoft.com/office/powerpoint/2012/main" userId="Thái Thanh Trú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CE8"/>
    <a:srgbClr val="9E917E"/>
    <a:srgbClr val="A59988"/>
    <a:srgbClr val="B9AB97"/>
    <a:srgbClr val="B50938"/>
    <a:srgbClr val="5E9732"/>
    <a:srgbClr val="D59F0F"/>
    <a:srgbClr val="532E63"/>
    <a:srgbClr val="17468F"/>
    <a:srgbClr val="789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324" autoAdjust="0"/>
    <p:restoredTop sz="48134" autoAdjust="0"/>
  </p:normalViewPr>
  <p:slideViewPr>
    <p:cSldViewPr snapToGrid="0">
      <p:cViewPr varScale="1">
        <p:scale>
          <a:sx n="13" d="100"/>
          <a:sy n="13" d="100"/>
        </p:scale>
        <p:origin x="3048" y="90"/>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3" d="100"/>
          <a:sy n="43" d="100"/>
        </p:scale>
        <p:origin x="-194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0F422-8633-409F-9D5A-8CB5EAD12C15}" type="doc">
      <dgm:prSet loTypeId="urn:microsoft.com/office/officeart/2009/layout/CircleArrowProcess" loCatId="cycle" qsTypeId="urn:microsoft.com/office/officeart/2005/8/quickstyle/simple3" qsCatId="simple" csTypeId="urn:microsoft.com/office/officeart/2005/8/colors/accent1_2" csCatId="accent1" phldr="1"/>
      <dgm:spPr/>
      <dgm:t>
        <a:bodyPr/>
        <a:lstStyle/>
        <a:p>
          <a:endParaRPr lang="en-US"/>
        </a:p>
      </dgm:t>
    </dgm:pt>
    <dgm:pt modelId="{2329BD1D-F89E-40D8-8478-221C39345F3A}">
      <dgm:prSet phldrT="[Text]"/>
      <dgm:spPr/>
      <dgm:t>
        <a:bodyPr/>
        <a:lstStyle/>
        <a:p>
          <a:r>
            <a:rPr lang="en-US" dirty="0"/>
            <a:t>Descriptive Norms</a:t>
          </a:r>
        </a:p>
      </dgm:t>
    </dgm:pt>
    <dgm:pt modelId="{4D7FBDC2-FBD7-4B64-B80C-059508F94F4B}" type="parTrans" cxnId="{15271995-5A08-441F-8DBE-05FEC3F4464A}">
      <dgm:prSet/>
      <dgm:spPr/>
      <dgm:t>
        <a:bodyPr/>
        <a:lstStyle/>
        <a:p>
          <a:endParaRPr lang="en-US"/>
        </a:p>
      </dgm:t>
    </dgm:pt>
    <dgm:pt modelId="{BDFF4C87-F814-49C4-B111-B4960AE754B4}" type="sibTrans" cxnId="{15271995-5A08-441F-8DBE-05FEC3F4464A}">
      <dgm:prSet/>
      <dgm:spPr/>
      <dgm:t>
        <a:bodyPr/>
        <a:lstStyle/>
        <a:p>
          <a:endParaRPr lang="en-US"/>
        </a:p>
      </dgm:t>
    </dgm:pt>
    <dgm:pt modelId="{26A14109-2A2D-4E93-84C3-E02EDD66FA14}">
      <dgm:prSet phldrT="[Text]"/>
      <dgm:spPr/>
      <dgm:t>
        <a:bodyPr/>
        <a:lstStyle/>
        <a:p>
          <a:r>
            <a:rPr lang="en-US" dirty="0"/>
            <a:t>Subjective Norms</a:t>
          </a:r>
        </a:p>
      </dgm:t>
    </dgm:pt>
    <dgm:pt modelId="{976A0D77-1530-43E9-A2AC-DE1B50B003A9}" type="parTrans" cxnId="{38CD1987-AB08-4F37-B47B-0875F9ABF8C3}">
      <dgm:prSet/>
      <dgm:spPr/>
      <dgm:t>
        <a:bodyPr/>
        <a:lstStyle/>
        <a:p>
          <a:endParaRPr lang="en-US"/>
        </a:p>
      </dgm:t>
    </dgm:pt>
    <dgm:pt modelId="{93E49C14-6E39-40E8-9755-9E42A76A9782}" type="sibTrans" cxnId="{38CD1987-AB08-4F37-B47B-0875F9ABF8C3}">
      <dgm:prSet/>
      <dgm:spPr/>
      <dgm:t>
        <a:bodyPr/>
        <a:lstStyle/>
        <a:p>
          <a:endParaRPr lang="en-US"/>
        </a:p>
      </dgm:t>
    </dgm:pt>
    <dgm:pt modelId="{712294EC-E612-4602-A3F1-871007A6CB39}">
      <dgm:prSet phldrT="[Text]"/>
      <dgm:spPr/>
      <dgm:t>
        <a:bodyPr/>
        <a:lstStyle/>
        <a:p>
          <a:r>
            <a:rPr lang="en-US" dirty="0"/>
            <a:t>Attitudes</a:t>
          </a:r>
        </a:p>
      </dgm:t>
    </dgm:pt>
    <dgm:pt modelId="{9AB4D678-7F75-4234-884C-9C13AB8C31E7}" type="parTrans" cxnId="{B5A22C51-B969-41AB-A145-CCC2F0D62F11}">
      <dgm:prSet/>
      <dgm:spPr/>
      <dgm:t>
        <a:bodyPr/>
        <a:lstStyle/>
        <a:p>
          <a:endParaRPr lang="en-US"/>
        </a:p>
      </dgm:t>
    </dgm:pt>
    <dgm:pt modelId="{202FDCF7-5854-42D6-84D2-F3CCD4CE8754}" type="sibTrans" cxnId="{B5A22C51-B969-41AB-A145-CCC2F0D62F11}">
      <dgm:prSet/>
      <dgm:spPr/>
      <dgm:t>
        <a:bodyPr/>
        <a:lstStyle/>
        <a:p>
          <a:endParaRPr lang="en-US"/>
        </a:p>
      </dgm:t>
    </dgm:pt>
    <dgm:pt modelId="{2A26A6F9-D5B4-4FE0-A445-8EAF5CA0CB68}">
      <dgm:prSet phldrT="[Text]"/>
      <dgm:spPr/>
      <dgm:t>
        <a:bodyPr/>
        <a:lstStyle/>
        <a:p>
          <a:r>
            <a:rPr lang="en-US" dirty="0"/>
            <a:t>Perceived Control</a:t>
          </a:r>
        </a:p>
      </dgm:t>
    </dgm:pt>
    <dgm:pt modelId="{7D5856E0-290B-465E-86A1-16358D61C09D}" type="parTrans" cxnId="{89DAB8B9-24F5-445C-ADBE-3217B3CF5D2E}">
      <dgm:prSet/>
      <dgm:spPr/>
      <dgm:t>
        <a:bodyPr/>
        <a:lstStyle/>
        <a:p>
          <a:endParaRPr lang="en-US"/>
        </a:p>
      </dgm:t>
    </dgm:pt>
    <dgm:pt modelId="{E109E2F1-1009-46EC-9B77-CB8EA6DB93BB}" type="sibTrans" cxnId="{89DAB8B9-24F5-445C-ADBE-3217B3CF5D2E}">
      <dgm:prSet/>
      <dgm:spPr/>
      <dgm:t>
        <a:bodyPr/>
        <a:lstStyle/>
        <a:p>
          <a:endParaRPr lang="en-US"/>
        </a:p>
      </dgm:t>
    </dgm:pt>
    <dgm:pt modelId="{B1077035-9C2D-457F-AE95-AE52ED78E479}" type="pres">
      <dgm:prSet presAssocID="{D1C0F422-8633-409F-9D5A-8CB5EAD12C15}" presName="Name0" presStyleCnt="0">
        <dgm:presLayoutVars>
          <dgm:chMax val="7"/>
          <dgm:chPref val="7"/>
          <dgm:dir/>
          <dgm:animLvl val="lvl"/>
        </dgm:presLayoutVars>
      </dgm:prSet>
      <dgm:spPr/>
    </dgm:pt>
    <dgm:pt modelId="{44E99E86-DFBF-4BA8-BB86-27038BFF8548}" type="pres">
      <dgm:prSet presAssocID="{2329BD1D-F89E-40D8-8478-221C39345F3A}" presName="Accent1" presStyleCnt="0"/>
      <dgm:spPr/>
    </dgm:pt>
    <dgm:pt modelId="{DF6CFF59-19C3-4F33-B021-AE23AB9D90ED}" type="pres">
      <dgm:prSet presAssocID="{2329BD1D-F89E-40D8-8478-221C39345F3A}" presName="Accent" presStyleLbl="node1" presStyleIdx="0" presStyleCnt="4"/>
      <dgm:spPr/>
    </dgm:pt>
    <dgm:pt modelId="{999CC1B7-5CC7-494B-9520-9E80079C4AB0}" type="pres">
      <dgm:prSet presAssocID="{2329BD1D-F89E-40D8-8478-221C39345F3A}" presName="Parent1" presStyleLbl="revTx" presStyleIdx="0" presStyleCnt="4">
        <dgm:presLayoutVars>
          <dgm:chMax val="1"/>
          <dgm:chPref val="1"/>
          <dgm:bulletEnabled val="1"/>
        </dgm:presLayoutVars>
      </dgm:prSet>
      <dgm:spPr/>
    </dgm:pt>
    <dgm:pt modelId="{3D3B09A0-7B69-4D89-9AC8-D019BB3218CA}" type="pres">
      <dgm:prSet presAssocID="{26A14109-2A2D-4E93-84C3-E02EDD66FA14}" presName="Accent2" presStyleCnt="0"/>
      <dgm:spPr/>
    </dgm:pt>
    <dgm:pt modelId="{90714E4D-BF56-41A4-BE7C-70C2B6C1646D}" type="pres">
      <dgm:prSet presAssocID="{26A14109-2A2D-4E93-84C3-E02EDD66FA14}" presName="Accent" presStyleLbl="node1" presStyleIdx="1" presStyleCnt="4"/>
      <dgm:spPr/>
    </dgm:pt>
    <dgm:pt modelId="{5AA9D9E6-0428-4001-87C8-FF3C102F230E}" type="pres">
      <dgm:prSet presAssocID="{26A14109-2A2D-4E93-84C3-E02EDD66FA14}" presName="Parent2" presStyleLbl="revTx" presStyleIdx="1" presStyleCnt="4">
        <dgm:presLayoutVars>
          <dgm:chMax val="1"/>
          <dgm:chPref val="1"/>
          <dgm:bulletEnabled val="1"/>
        </dgm:presLayoutVars>
      </dgm:prSet>
      <dgm:spPr/>
    </dgm:pt>
    <dgm:pt modelId="{176B3BE1-AA25-4E39-8C46-8B54CA623ACD}" type="pres">
      <dgm:prSet presAssocID="{712294EC-E612-4602-A3F1-871007A6CB39}" presName="Accent3" presStyleCnt="0"/>
      <dgm:spPr/>
    </dgm:pt>
    <dgm:pt modelId="{D7CCA474-D196-4E73-8C9B-FD1C9C040A57}" type="pres">
      <dgm:prSet presAssocID="{712294EC-E612-4602-A3F1-871007A6CB39}" presName="Accent" presStyleLbl="node1" presStyleIdx="2" presStyleCnt="4" custLinFactNeighborX="-803" custLinFactNeighborY="-683"/>
      <dgm:spPr/>
    </dgm:pt>
    <dgm:pt modelId="{41B93B2B-7996-490E-9C7D-83BCE395CE78}" type="pres">
      <dgm:prSet presAssocID="{712294EC-E612-4602-A3F1-871007A6CB39}" presName="Parent3" presStyleLbl="revTx" presStyleIdx="2" presStyleCnt="4">
        <dgm:presLayoutVars>
          <dgm:chMax val="1"/>
          <dgm:chPref val="1"/>
          <dgm:bulletEnabled val="1"/>
        </dgm:presLayoutVars>
      </dgm:prSet>
      <dgm:spPr/>
    </dgm:pt>
    <dgm:pt modelId="{E2648E60-3C37-46CB-B44C-C51ABB9F8929}" type="pres">
      <dgm:prSet presAssocID="{2A26A6F9-D5B4-4FE0-A445-8EAF5CA0CB68}" presName="Accent4" presStyleCnt="0"/>
      <dgm:spPr/>
    </dgm:pt>
    <dgm:pt modelId="{328F5B4F-7448-4A16-A53D-6D25B8831FE2}" type="pres">
      <dgm:prSet presAssocID="{2A26A6F9-D5B4-4FE0-A445-8EAF5CA0CB68}" presName="Accent" presStyleLbl="node1" presStyleIdx="3" presStyleCnt="4"/>
      <dgm:spPr/>
    </dgm:pt>
    <dgm:pt modelId="{F967BACD-B01B-4DDC-9158-2D91A4C3EC80}" type="pres">
      <dgm:prSet presAssocID="{2A26A6F9-D5B4-4FE0-A445-8EAF5CA0CB68}" presName="Parent4" presStyleLbl="revTx" presStyleIdx="3" presStyleCnt="4">
        <dgm:presLayoutVars>
          <dgm:chMax val="1"/>
          <dgm:chPref val="1"/>
          <dgm:bulletEnabled val="1"/>
        </dgm:presLayoutVars>
      </dgm:prSet>
      <dgm:spPr/>
    </dgm:pt>
  </dgm:ptLst>
  <dgm:cxnLst>
    <dgm:cxn modelId="{AD31423B-F24A-43B6-B8BF-CF219E40D4D8}" type="presOf" srcId="{D1C0F422-8633-409F-9D5A-8CB5EAD12C15}" destId="{B1077035-9C2D-457F-AE95-AE52ED78E479}" srcOrd="0" destOrd="0" presId="urn:microsoft.com/office/officeart/2009/layout/CircleArrowProcess"/>
    <dgm:cxn modelId="{01E4B56C-B5C1-4FDD-BCB9-CB85E966FF89}" type="presOf" srcId="{712294EC-E612-4602-A3F1-871007A6CB39}" destId="{41B93B2B-7996-490E-9C7D-83BCE395CE78}" srcOrd="0" destOrd="0" presId="urn:microsoft.com/office/officeart/2009/layout/CircleArrowProcess"/>
    <dgm:cxn modelId="{B5A22C51-B969-41AB-A145-CCC2F0D62F11}" srcId="{D1C0F422-8633-409F-9D5A-8CB5EAD12C15}" destId="{712294EC-E612-4602-A3F1-871007A6CB39}" srcOrd="2" destOrd="0" parTransId="{9AB4D678-7F75-4234-884C-9C13AB8C31E7}" sibTransId="{202FDCF7-5854-42D6-84D2-F3CCD4CE8754}"/>
    <dgm:cxn modelId="{38CD1987-AB08-4F37-B47B-0875F9ABF8C3}" srcId="{D1C0F422-8633-409F-9D5A-8CB5EAD12C15}" destId="{26A14109-2A2D-4E93-84C3-E02EDD66FA14}" srcOrd="1" destOrd="0" parTransId="{976A0D77-1530-43E9-A2AC-DE1B50B003A9}" sibTransId="{93E49C14-6E39-40E8-9755-9E42A76A9782}"/>
    <dgm:cxn modelId="{15271995-5A08-441F-8DBE-05FEC3F4464A}" srcId="{D1C0F422-8633-409F-9D5A-8CB5EAD12C15}" destId="{2329BD1D-F89E-40D8-8478-221C39345F3A}" srcOrd="0" destOrd="0" parTransId="{4D7FBDC2-FBD7-4B64-B80C-059508F94F4B}" sibTransId="{BDFF4C87-F814-49C4-B111-B4960AE754B4}"/>
    <dgm:cxn modelId="{41C1D5A7-61C3-44E7-8586-CD5A36B894A2}" type="presOf" srcId="{2329BD1D-F89E-40D8-8478-221C39345F3A}" destId="{999CC1B7-5CC7-494B-9520-9E80079C4AB0}" srcOrd="0" destOrd="0" presId="urn:microsoft.com/office/officeart/2009/layout/CircleArrowProcess"/>
    <dgm:cxn modelId="{89DAB8B9-24F5-445C-ADBE-3217B3CF5D2E}" srcId="{D1C0F422-8633-409F-9D5A-8CB5EAD12C15}" destId="{2A26A6F9-D5B4-4FE0-A445-8EAF5CA0CB68}" srcOrd="3" destOrd="0" parTransId="{7D5856E0-290B-465E-86A1-16358D61C09D}" sibTransId="{E109E2F1-1009-46EC-9B77-CB8EA6DB93BB}"/>
    <dgm:cxn modelId="{3322A8CD-9B71-4299-B9AE-5E5462DB22C4}" type="presOf" srcId="{26A14109-2A2D-4E93-84C3-E02EDD66FA14}" destId="{5AA9D9E6-0428-4001-87C8-FF3C102F230E}" srcOrd="0" destOrd="0" presId="urn:microsoft.com/office/officeart/2009/layout/CircleArrowProcess"/>
    <dgm:cxn modelId="{02CDBCDE-06A6-400C-B0B4-691BA5BB213C}" type="presOf" srcId="{2A26A6F9-D5B4-4FE0-A445-8EAF5CA0CB68}" destId="{F967BACD-B01B-4DDC-9158-2D91A4C3EC80}" srcOrd="0" destOrd="0" presId="urn:microsoft.com/office/officeart/2009/layout/CircleArrowProcess"/>
    <dgm:cxn modelId="{60B57E20-2B20-469A-A9FA-703D029D805F}" type="presParOf" srcId="{B1077035-9C2D-457F-AE95-AE52ED78E479}" destId="{44E99E86-DFBF-4BA8-BB86-27038BFF8548}" srcOrd="0" destOrd="0" presId="urn:microsoft.com/office/officeart/2009/layout/CircleArrowProcess"/>
    <dgm:cxn modelId="{CE7AF427-6991-49BC-8929-AFA73308834C}" type="presParOf" srcId="{44E99E86-DFBF-4BA8-BB86-27038BFF8548}" destId="{DF6CFF59-19C3-4F33-B021-AE23AB9D90ED}" srcOrd="0" destOrd="0" presId="urn:microsoft.com/office/officeart/2009/layout/CircleArrowProcess"/>
    <dgm:cxn modelId="{8B83E3C7-378A-47CA-948B-065C920194F9}" type="presParOf" srcId="{B1077035-9C2D-457F-AE95-AE52ED78E479}" destId="{999CC1B7-5CC7-494B-9520-9E80079C4AB0}" srcOrd="1" destOrd="0" presId="urn:microsoft.com/office/officeart/2009/layout/CircleArrowProcess"/>
    <dgm:cxn modelId="{F082EDE7-874B-4112-B474-479209BC49D8}" type="presParOf" srcId="{B1077035-9C2D-457F-AE95-AE52ED78E479}" destId="{3D3B09A0-7B69-4D89-9AC8-D019BB3218CA}" srcOrd="2" destOrd="0" presId="urn:microsoft.com/office/officeart/2009/layout/CircleArrowProcess"/>
    <dgm:cxn modelId="{1864C882-C887-4E30-A696-CC74D7465CF1}" type="presParOf" srcId="{3D3B09A0-7B69-4D89-9AC8-D019BB3218CA}" destId="{90714E4D-BF56-41A4-BE7C-70C2B6C1646D}" srcOrd="0" destOrd="0" presId="urn:microsoft.com/office/officeart/2009/layout/CircleArrowProcess"/>
    <dgm:cxn modelId="{BED79879-4981-45A2-9910-D1BF660C7B80}" type="presParOf" srcId="{B1077035-9C2D-457F-AE95-AE52ED78E479}" destId="{5AA9D9E6-0428-4001-87C8-FF3C102F230E}" srcOrd="3" destOrd="0" presId="urn:microsoft.com/office/officeart/2009/layout/CircleArrowProcess"/>
    <dgm:cxn modelId="{99CD6AC2-DAD7-4605-886E-8C3876580579}" type="presParOf" srcId="{B1077035-9C2D-457F-AE95-AE52ED78E479}" destId="{176B3BE1-AA25-4E39-8C46-8B54CA623ACD}" srcOrd="4" destOrd="0" presId="urn:microsoft.com/office/officeart/2009/layout/CircleArrowProcess"/>
    <dgm:cxn modelId="{D781BB24-3651-4CBA-9C1C-7ADE4BB3FF40}" type="presParOf" srcId="{176B3BE1-AA25-4E39-8C46-8B54CA623ACD}" destId="{D7CCA474-D196-4E73-8C9B-FD1C9C040A57}" srcOrd="0" destOrd="0" presId="urn:microsoft.com/office/officeart/2009/layout/CircleArrowProcess"/>
    <dgm:cxn modelId="{C7468ABC-7D03-45AE-84FA-8C2BA8B22B33}" type="presParOf" srcId="{B1077035-9C2D-457F-AE95-AE52ED78E479}" destId="{41B93B2B-7996-490E-9C7D-83BCE395CE78}" srcOrd="5" destOrd="0" presId="urn:microsoft.com/office/officeart/2009/layout/CircleArrowProcess"/>
    <dgm:cxn modelId="{26EE69E0-730E-4F55-86D1-3A17EFA98104}" type="presParOf" srcId="{B1077035-9C2D-457F-AE95-AE52ED78E479}" destId="{E2648E60-3C37-46CB-B44C-C51ABB9F8929}" srcOrd="6" destOrd="0" presId="urn:microsoft.com/office/officeart/2009/layout/CircleArrowProcess"/>
    <dgm:cxn modelId="{8AC6C061-EA10-4762-BE25-63C94B49FE35}" type="presParOf" srcId="{E2648E60-3C37-46CB-B44C-C51ABB9F8929}" destId="{328F5B4F-7448-4A16-A53D-6D25B8831FE2}" srcOrd="0" destOrd="0" presId="urn:microsoft.com/office/officeart/2009/layout/CircleArrowProcess"/>
    <dgm:cxn modelId="{D0E59027-6426-4155-8248-243F53B53D0E}" type="presParOf" srcId="{B1077035-9C2D-457F-AE95-AE52ED78E479}" destId="{F967BACD-B01B-4DDC-9158-2D91A4C3EC80}" srcOrd="7"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FF59-19C3-4F33-B021-AE23AB9D90ED}">
      <dsp:nvSpPr>
        <dsp:cNvPr id="0" name=""/>
        <dsp:cNvSpPr/>
      </dsp:nvSpPr>
      <dsp:spPr>
        <a:xfrm>
          <a:off x="1720594" y="0"/>
          <a:ext cx="2121415" cy="2121630"/>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9CC1B7-5CC7-494B-9520-9E80079C4AB0}">
      <dsp:nvSpPr>
        <dsp:cNvPr id="0" name=""/>
        <dsp:cNvSpPr/>
      </dsp:nvSpPr>
      <dsp:spPr>
        <a:xfrm>
          <a:off x="2188969" y="767973"/>
          <a:ext cx="1183869" cy="59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Descriptive Norms</a:t>
          </a:r>
        </a:p>
      </dsp:txBody>
      <dsp:txXfrm>
        <a:off x="2188969" y="767973"/>
        <a:ext cx="1183869" cy="591873"/>
      </dsp:txXfrm>
    </dsp:sp>
    <dsp:sp modelId="{90714E4D-BF56-41A4-BE7C-70C2B6C1646D}">
      <dsp:nvSpPr>
        <dsp:cNvPr id="0" name=""/>
        <dsp:cNvSpPr/>
      </dsp:nvSpPr>
      <dsp:spPr>
        <a:xfrm>
          <a:off x="1131246" y="1219192"/>
          <a:ext cx="2121415" cy="2121630"/>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A9D9E6-0428-4001-87C8-FF3C102F230E}">
      <dsp:nvSpPr>
        <dsp:cNvPr id="0" name=""/>
        <dsp:cNvSpPr/>
      </dsp:nvSpPr>
      <dsp:spPr>
        <a:xfrm>
          <a:off x="1597233" y="1989415"/>
          <a:ext cx="1183869" cy="59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Subjective Norms</a:t>
          </a:r>
        </a:p>
      </dsp:txBody>
      <dsp:txXfrm>
        <a:off x="1597233" y="1989415"/>
        <a:ext cx="1183869" cy="591873"/>
      </dsp:txXfrm>
    </dsp:sp>
    <dsp:sp modelId="{D7CCA474-D196-4E73-8C9B-FD1C9C040A57}">
      <dsp:nvSpPr>
        <dsp:cNvPr id="0" name=""/>
        <dsp:cNvSpPr/>
      </dsp:nvSpPr>
      <dsp:spPr>
        <a:xfrm>
          <a:off x="1703559" y="2428394"/>
          <a:ext cx="2121415" cy="2121630"/>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B93B2B-7996-490E-9C7D-83BCE395CE78}">
      <dsp:nvSpPr>
        <dsp:cNvPr id="0" name=""/>
        <dsp:cNvSpPr/>
      </dsp:nvSpPr>
      <dsp:spPr>
        <a:xfrm>
          <a:off x="2188969" y="3210858"/>
          <a:ext cx="1183869" cy="59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Attitudes</a:t>
          </a:r>
        </a:p>
      </dsp:txBody>
      <dsp:txXfrm>
        <a:off x="2188969" y="3210858"/>
        <a:ext cx="1183869" cy="591873"/>
      </dsp:txXfrm>
    </dsp:sp>
    <dsp:sp modelId="{328F5B4F-7448-4A16-A53D-6D25B8831FE2}">
      <dsp:nvSpPr>
        <dsp:cNvPr id="0" name=""/>
        <dsp:cNvSpPr/>
      </dsp:nvSpPr>
      <dsp:spPr>
        <a:xfrm>
          <a:off x="1282463" y="3802732"/>
          <a:ext cx="1822562" cy="1823443"/>
        </a:xfrm>
        <a:prstGeom prst="blockArc">
          <a:avLst>
            <a:gd name="adj1" fmla="val 0"/>
            <a:gd name="adj2" fmla="val 18900000"/>
            <a:gd name="adj3" fmla="val 127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67BACD-B01B-4DDC-9158-2D91A4C3EC80}">
      <dsp:nvSpPr>
        <dsp:cNvPr id="0" name=""/>
        <dsp:cNvSpPr/>
      </dsp:nvSpPr>
      <dsp:spPr>
        <a:xfrm>
          <a:off x="1597233" y="4432301"/>
          <a:ext cx="1183869" cy="59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Perceived Control</a:t>
          </a:r>
        </a:p>
      </dsp:txBody>
      <dsp:txXfrm>
        <a:off x="1597233" y="4432301"/>
        <a:ext cx="1183869" cy="59187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92F3F98B-9B56-48C8-90F8-6BB872339D23}" type="datetimeFigureOut">
              <a:rPr lang="en-US" smtClean="0"/>
              <a:pPr/>
              <a:t>6/26/2020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6" tIns="46588" rIns="93176" bIns="46588" rtlCol="0" anchor="b"/>
          <a:lstStyle>
            <a:lvl1pPr algn="r">
              <a:defRPr sz="1200"/>
            </a:lvl1pPr>
          </a:lstStyle>
          <a:p>
            <a:fld id="{D66259C2-B3DA-4971-B437-84310682645B}" type="slidenum">
              <a:rPr lang="en-US" smtClean="0"/>
              <a:pPr/>
              <a:t>‹#›</a:t>
            </a:fld>
            <a:endParaRPr lang="en-US"/>
          </a:p>
        </p:txBody>
      </p:sp>
    </p:spTree>
    <p:extLst>
      <p:ext uri="{BB962C8B-B14F-4D97-AF65-F5344CB8AC3E}">
        <p14:creationId xmlns:p14="http://schemas.microsoft.com/office/powerpoint/2010/main" val="17950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FB01500-A26A-4922-BC3A-920B5C731C95}" type="datetimeFigureOut">
              <a:rPr lang="en-US" smtClean="0"/>
              <a:t>6/26/2020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FEF34ED-DFCB-4A18-8127-411B42E67854}" type="slidenum">
              <a:rPr lang="en-US" smtClean="0"/>
              <a:t>‹#›</a:t>
            </a:fld>
            <a:endParaRPr lang="en-US"/>
          </a:p>
        </p:txBody>
      </p:sp>
    </p:spTree>
    <p:extLst>
      <p:ext uri="{BB962C8B-B14F-4D97-AF65-F5344CB8AC3E}">
        <p14:creationId xmlns:p14="http://schemas.microsoft.com/office/powerpoint/2010/main" val="330841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F34ED-DFCB-4A18-8127-411B42E67854}" type="slidenum">
              <a:rPr lang="en-US" smtClean="0"/>
              <a:t>1</a:t>
            </a:fld>
            <a:endParaRPr lang="en-US"/>
          </a:p>
        </p:txBody>
      </p:sp>
    </p:spTree>
    <p:extLst>
      <p:ext uri="{BB962C8B-B14F-4D97-AF65-F5344CB8AC3E}">
        <p14:creationId xmlns:p14="http://schemas.microsoft.com/office/powerpoint/2010/main" val="123701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DC 4x8 Scientific Poster Dark">
    <p:spTree>
      <p:nvGrpSpPr>
        <p:cNvPr id="1" name=""/>
        <p:cNvGrpSpPr/>
        <p:nvPr/>
      </p:nvGrpSpPr>
      <p:grpSpPr>
        <a:xfrm>
          <a:off x="0" y="0"/>
          <a:ext cx="0" cy="0"/>
          <a:chOff x="0" y="0"/>
          <a:chExt cx="0" cy="0"/>
        </a:xfrm>
      </p:grpSpPr>
      <p:sp>
        <p:nvSpPr>
          <p:cNvPr id="2" name="Title 1"/>
          <p:cNvSpPr>
            <a:spLocks noGrp="1"/>
          </p:cNvSpPr>
          <p:nvPr>
            <p:ph type="title"/>
          </p:nvPr>
        </p:nvSpPr>
        <p:spPr>
          <a:xfrm>
            <a:off x="245337" y="1143004"/>
            <a:ext cx="19656890" cy="1204328"/>
          </a:xfrm>
          <a:prstGeom prst="rect">
            <a:avLst/>
          </a:prstGeom>
        </p:spPr>
        <p:txBody>
          <a:bodyPr/>
          <a:lstStyle>
            <a:lvl1pPr algn="l">
              <a:defRPr sz="3200" b="1">
                <a:solidFill>
                  <a:schemeClr val="bg2"/>
                </a:solidFill>
              </a:defRPr>
            </a:lvl1pPr>
          </a:lstStyle>
          <a:p>
            <a:r>
              <a:rPr lang="en-US" dirty="0"/>
              <a:t>Click to edit Master title style</a:t>
            </a:r>
          </a:p>
        </p:txBody>
      </p:sp>
      <p:sp>
        <p:nvSpPr>
          <p:cNvPr id="5" name="TextBox 4"/>
          <p:cNvSpPr txBox="1"/>
          <p:nvPr userDrawn="1"/>
        </p:nvSpPr>
        <p:spPr>
          <a:xfrm rot="10800000" flipV="1">
            <a:off x="51930" y="16041976"/>
            <a:ext cx="12883484" cy="202018"/>
          </a:xfrm>
          <a:prstGeom prst="rect">
            <a:avLst/>
          </a:prstGeom>
          <a:noFill/>
        </p:spPr>
        <p:txBody>
          <a:bodyPr wrap="square" lIns="93385" tIns="46692" rIns="93385" bIns="46692" rtlCol="0">
            <a:spAutoFit/>
          </a:bodyPr>
          <a:lstStyle/>
          <a:p>
            <a:pPr marL="0" marR="0" indent="0" algn="l" defTabSz="1280805" rtl="0" eaLnBrk="1" fontAlgn="auto" latinLnBrk="0" hangingPunct="1">
              <a:lnSpc>
                <a:spcPct val="100000"/>
              </a:lnSpc>
              <a:spcBef>
                <a:spcPts val="0"/>
              </a:spcBef>
              <a:spcAft>
                <a:spcPts val="0"/>
              </a:spcAft>
              <a:buClrTx/>
              <a:buSzTx/>
              <a:buFontTx/>
              <a:buNone/>
              <a:tabLst/>
              <a:defRPr/>
            </a:pPr>
            <a:r>
              <a:rPr lang="en-US" sz="700" kern="1200" baseline="0" dirty="0">
                <a:solidFill>
                  <a:schemeClr val="bg2"/>
                </a:solidFill>
                <a:latin typeface="Calibri" pitchFamily="34" charset="0"/>
                <a:ea typeface="+mn-ea"/>
                <a:cs typeface="+mn-cs"/>
              </a:rPr>
              <a:t>www.cdc.gov | Contact CDC at: 1-800-CDC-INFO or </a:t>
            </a:r>
            <a:r>
              <a:rPr lang="en-US" sz="700" u="sng" kern="1200" baseline="0" dirty="0">
                <a:solidFill>
                  <a:schemeClr val="bg2"/>
                </a:solidFill>
                <a:latin typeface="Calibri" pitchFamily="34" charset="0"/>
                <a:ea typeface="+mn-ea"/>
                <a:cs typeface="+mn-cs"/>
              </a:rPr>
              <a:t>www.cdc.gov/info</a:t>
            </a:r>
            <a:r>
              <a:rPr lang="en-US" sz="700" kern="1200" baseline="0" dirty="0">
                <a:solidFill>
                  <a:schemeClr val="bg2"/>
                </a:solidFill>
                <a:latin typeface="Calibri" pitchFamily="34" charset="0"/>
                <a:ea typeface="+mn-ea"/>
                <a:cs typeface="+mn-cs"/>
              </a:rPr>
              <a:t>  The findings and conclusions in this report are those of the authors and do not necessarily represent the official position of the Centers for Disease Control and Prevention.</a:t>
            </a:r>
          </a:p>
        </p:txBody>
      </p:sp>
      <p:sp>
        <p:nvSpPr>
          <p:cNvPr id="12" name="Text Placeholder 11"/>
          <p:cNvSpPr>
            <a:spLocks noGrp="1"/>
          </p:cNvSpPr>
          <p:nvPr>
            <p:ph type="body" sz="quarter" idx="10"/>
          </p:nvPr>
        </p:nvSpPr>
        <p:spPr>
          <a:xfrm>
            <a:off x="628650" y="3886200"/>
            <a:ext cx="3810000" cy="6972300"/>
          </a:xfrm>
          <a:prstGeom prst="rect">
            <a:avLst/>
          </a:prstGeom>
        </p:spPr>
        <p:txBody>
          <a:bodyPr/>
          <a:lstStyle>
            <a:lvl1pPr marL="0" indent="0">
              <a:buNone/>
              <a:defRPr sz="1400" b="1"/>
            </a:lvl1pPr>
            <a:lvl2pPr marL="287352" indent="-107955">
              <a:buFont typeface="Arial" panose="020B0604020202020204" pitchFamily="34" charset="0"/>
              <a:buChar char="•"/>
              <a:tabLst/>
              <a:defRPr sz="1400"/>
            </a:lvl2pPr>
            <a:lvl3pPr marL="519139" indent="-119069">
              <a:buFont typeface="Calibri" panose="020F0502020204030204" pitchFamily="34" charset="0"/>
              <a:buChar char="»"/>
              <a:tabLst>
                <a:tab pos="1028751" algn="l"/>
              </a:tabLst>
              <a:defRPr sz="1200"/>
            </a:lvl3pPr>
            <a:lvl4pPr marL="682659" indent="-109543">
              <a:defRPr sz="1100"/>
            </a:lvl4pPr>
            <a:lvl5pPr marL="804904" indent="-122244">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8" name="Rectangle 47"/>
          <p:cNvSpPr>
            <a:spLocks noChangeArrowheads="1"/>
          </p:cNvSpPr>
          <p:nvPr userDrawn="1"/>
        </p:nvSpPr>
        <p:spPr bwMode="auto">
          <a:xfrm>
            <a:off x="0" y="411480"/>
            <a:ext cx="21945600" cy="1737360"/>
          </a:xfrm>
          <a:prstGeom prst="rect">
            <a:avLst/>
          </a:prstGeom>
          <a:solidFill>
            <a:srgbClr val="B9AB97"/>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 name="Group 1"/>
          <p:cNvGrpSpPr/>
          <p:nvPr userDrawn="1"/>
        </p:nvGrpSpPr>
        <p:grpSpPr>
          <a:xfrm>
            <a:off x="-20686" y="0"/>
            <a:ext cx="21966286" cy="411479"/>
            <a:chOff x="-20686" y="0"/>
            <a:chExt cx="21966286" cy="411479"/>
          </a:xfrm>
        </p:grpSpPr>
        <p:sp>
          <p:nvSpPr>
            <p:cNvPr id="38" name="bk object 30"/>
            <p:cNvSpPr/>
            <p:nvPr userDrawn="1"/>
          </p:nvSpPr>
          <p:spPr>
            <a:xfrm>
              <a:off x="6116635" y="0"/>
              <a:ext cx="5966856" cy="411479"/>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A59988"/>
            </a:solidFill>
          </p:spPr>
          <p:txBody>
            <a:bodyPr wrap="square" lIns="0" tIns="0" rIns="0" bIns="0" rtlCol="0"/>
            <a:lstStyle/>
            <a:p>
              <a:endParaRPr/>
            </a:p>
          </p:txBody>
        </p:sp>
        <p:grpSp>
          <p:nvGrpSpPr>
            <p:cNvPr id="3" name="Group 2"/>
            <p:cNvGrpSpPr/>
            <p:nvPr userDrawn="1"/>
          </p:nvGrpSpPr>
          <p:grpSpPr>
            <a:xfrm>
              <a:off x="-20686" y="0"/>
              <a:ext cx="21966286" cy="411479"/>
              <a:chOff x="-20686" y="0"/>
              <a:chExt cx="21966286" cy="411479"/>
            </a:xfrm>
          </p:grpSpPr>
          <p:sp>
            <p:nvSpPr>
              <p:cNvPr id="40" name="bk object 32"/>
              <p:cNvSpPr/>
              <p:nvPr userDrawn="1"/>
            </p:nvSpPr>
            <p:spPr>
              <a:xfrm>
                <a:off x="10690684" y="0"/>
                <a:ext cx="11254916" cy="411479"/>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91836F"/>
                  </a:gs>
                  <a:gs pos="78000">
                    <a:srgbClr val="B9AB97"/>
                  </a:gs>
                </a:gsLst>
                <a:lin ang="0" scaled="0"/>
              </a:gradFill>
            </p:spPr>
            <p:txBody>
              <a:bodyPr wrap="square" lIns="0" tIns="0" rIns="0" bIns="0" rtlCol="0"/>
              <a:lstStyle/>
              <a:p>
                <a:endParaRPr/>
              </a:p>
            </p:txBody>
          </p:sp>
          <p:sp>
            <p:nvSpPr>
              <p:cNvPr id="19" name="bk object 25"/>
              <p:cNvSpPr/>
              <p:nvPr userDrawn="1"/>
            </p:nvSpPr>
            <p:spPr>
              <a:xfrm>
                <a:off x="-20686" y="0"/>
                <a:ext cx="1254857" cy="411479"/>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A59988"/>
              </a:solidFill>
            </p:spPr>
            <p:txBody>
              <a:bodyPr wrap="square" lIns="0" tIns="0" rIns="0" bIns="0" rtlCol="0"/>
              <a:lstStyle/>
              <a:p>
                <a:endParaRPr/>
              </a:p>
            </p:txBody>
          </p:sp>
          <p:sp>
            <p:nvSpPr>
              <p:cNvPr id="20" name="bk object 26"/>
              <p:cNvSpPr/>
              <p:nvPr userDrawn="1"/>
            </p:nvSpPr>
            <p:spPr>
              <a:xfrm>
                <a:off x="811521" y="0"/>
                <a:ext cx="2074437" cy="411479"/>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B9AB97"/>
              </a:solidFill>
            </p:spPr>
            <p:txBody>
              <a:bodyPr wrap="square" lIns="0" tIns="0" rIns="0" bIns="0" rtlCol="0"/>
              <a:lstStyle/>
              <a:p>
                <a:endParaRPr/>
              </a:p>
            </p:txBody>
          </p:sp>
          <p:sp>
            <p:nvSpPr>
              <p:cNvPr id="26" name="bk object 27"/>
              <p:cNvSpPr/>
              <p:nvPr userDrawn="1"/>
            </p:nvSpPr>
            <p:spPr>
              <a:xfrm>
                <a:off x="2089159" y="0"/>
                <a:ext cx="3227323" cy="411479"/>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9E917E"/>
              </a:solidFill>
            </p:spPr>
            <p:txBody>
              <a:bodyPr wrap="square" lIns="0" tIns="0" rIns="0" bIns="0" rtlCol="0"/>
              <a:lstStyle/>
              <a:p>
                <a:endParaRPr/>
              </a:p>
            </p:txBody>
          </p:sp>
          <p:sp>
            <p:nvSpPr>
              <p:cNvPr id="36" name="bk object 28"/>
              <p:cNvSpPr/>
              <p:nvPr userDrawn="1"/>
            </p:nvSpPr>
            <p:spPr>
              <a:xfrm>
                <a:off x="3954092" y="0"/>
                <a:ext cx="3272982" cy="411479"/>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A59988"/>
              </a:solidFill>
            </p:spPr>
            <p:txBody>
              <a:bodyPr wrap="square" lIns="0" tIns="0" rIns="0" bIns="0" rtlCol="0"/>
              <a:lstStyle/>
              <a:p>
                <a:endParaRPr/>
              </a:p>
            </p:txBody>
          </p:sp>
          <p:sp>
            <p:nvSpPr>
              <p:cNvPr id="37" name="bk object 29"/>
              <p:cNvSpPr/>
              <p:nvPr userDrawn="1"/>
            </p:nvSpPr>
            <p:spPr>
              <a:xfrm>
                <a:off x="5516061" y="0"/>
                <a:ext cx="2252504" cy="411479"/>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CCBCAA"/>
              </a:solidFill>
            </p:spPr>
            <p:txBody>
              <a:bodyPr wrap="square" lIns="0" tIns="0" rIns="0" bIns="0" rtlCol="0"/>
              <a:lstStyle/>
              <a:p>
                <a:endParaRPr/>
              </a:p>
            </p:txBody>
          </p:sp>
          <p:sp>
            <p:nvSpPr>
              <p:cNvPr id="39" name="bk object 31"/>
              <p:cNvSpPr/>
              <p:nvPr userDrawn="1"/>
            </p:nvSpPr>
            <p:spPr>
              <a:xfrm>
                <a:off x="9194021" y="0"/>
                <a:ext cx="4600895" cy="411479"/>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B9AB97"/>
              </a:solidFill>
            </p:spPr>
            <p:txBody>
              <a:bodyPr wrap="square" lIns="0" tIns="0" rIns="0" bIns="0" rtlCol="0"/>
              <a:lstStyle/>
              <a:p>
                <a:endParaRPr/>
              </a:p>
            </p:txBody>
          </p:sp>
        </p:grpSp>
        <p:cxnSp>
          <p:nvCxnSpPr>
            <p:cNvPr id="42" name="Straight Connector 41"/>
            <p:cNvCxnSpPr/>
            <p:nvPr userDrawn="1"/>
          </p:nvCxnSpPr>
          <p:spPr>
            <a:xfrm>
              <a:off x="-20686" y="411479"/>
              <a:ext cx="21966286" cy="0"/>
            </a:xfrm>
            <a:prstGeom prst="line">
              <a:avLst/>
            </a:prstGeom>
            <a:ln w="25400">
              <a:solidFill>
                <a:srgbClr val="CCBCAA"/>
              </a:solidFill>
            </a:ln>
          </p:spPr>
          <p:style>
            <a:lnRef idx="1">
              <a:schemeClr val="accent1"/>
            </a:lnRef>
            <a:fillRef idx="0">
              <a:schemeClr val="accent1"/>
            </a:fillRef>
            <a:effectRef idx="0">
              <a:schemeClr val="accent1"/>
            </a:effectRef>
            <a:fontRef idx="minor">
              <a:schemeClr val="tx1"/>
            </a:fontRef>
          </p:style>
        </p:cxnSp>
      </p:grpSp>
      <p:pic>
        <p:nvPicPr>
          <p:cNvPr id="50" name="Picture 4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99523" y="14205096"/>
            <a:ext cx="2604435" cy="1493119"/>
          </a:xfrm>
          <a:prstGeom prst="rect">
            <a:avLst/>
          </a:prstGeom>
        </p:spPr>
      </p:pic>
      <p:sp>
        <p:nvSpPr>
          <p:cNvPr id="22" name="Rectangle 21"/>
          <p:cNvSpPr>
            <a:spLocks noChangeArrowheads="1"/>
          </p:cNvSpPr>
          <p:nvPr userDrawn="1"/>
        </p:nvSpPr>
        <p:spPr bwMode="auto">
          <a:xfrm>
            <a:off x="14597570" y="15942456"/>
            <a:ext cx="1446394" cy="545666"/>
          </a:xfrm>
          <a:prstGeom prst="rect">
            <a:avLst/>
          </a:prstGeom>
          <a:solidFill>
            <a:srgbClr val="D59F0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p:cNvSpPr>
            <a:spLocks noChangeArrowheads="1"/>
          </p:cNvSpPr>
          <p:nvPr userDrawn="1"/>
        </p:nvSpPr>
        <p:spPr bwMode="auto">
          <a:xfrm>
            <a:off x="16025102" y="15942456"/>
            <a:ext cx="1446394" cy="545666"/>
          </a:xfrm>
          <a:prstGeom prst="rect">
            <a:avLst/>
          </a:prstGeom>
          <a:solidFill>
            <a:srgbClr val="5E973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4" name="Rectangle 23"/>
          <p:cNvSpPr>
            <a:spLocks noChangeArrowheads="1"/>
          </p:cNvSpPr>
          <p:nvPr userDrawn="1"/>
        </p:nvSpPr>
        <p:spPr bwMode="auto">
          <a:xfrm>
            <a:off x="17471493" y="15942456"/>
            <a:ext cx="1447572" cy="545666"/>
          </a:xfrm>
          <a:prstGeom prst="rect">
            <a:avLst/>
          </a:prstGeom>
          <a:solidFill>
            <a:srgbClr val="B5093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5" name="Rectangle 24"/>
          <p:cNvSpPr>
            <a:spLocks noChangeArrowheads="1"/>
          </p:cNvSpPr>
          <p:nvPr userDrawn="1"/>
        </p:nvSpPr>
        <p:spPr bwMode="auto">
          <a:xfrm>
            <a:off x="18885866" y="159424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5" name="Rectangle 20"/>
          <p:cNvSpPr>
            <a:spLocks noChangeArrowheads="1"/>
          </p:cNvSpPr>
          <p:nvPr userDrawn="1"/>
        </p:nvSpPr>
        <p:spPr bwMode="auto">
          <a:xfrm>
            <a:off x="9305" y="15942456"/>
            <a:ext cx="13620736" cy="545666"/>
          </a:xfrm>
          <a:prstGeom prst="rect">
            <a:avLst/>
          </a:prstGeom>
          <a:solidFill>
            <a:srgbClr val="B9AB9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p:cNvSpPr>
            <a:spLocks noChangeArrowheads="1"/>
          </p:cNvSpPr>
          <p:nvPr userDrawn="1"/>
        </p:nvSpPr>
        <p:spPr bwMode="auto">
          <a:xfrm>
            <a:off x="13154713" y="15942456"/>
            <a:ext cx="1446394" cy="545666"/>
          </a:xfrm>
          <a:prstGeom prst="rect">
            <a:avLst/>
          </a:prstGeom>
          <a:solidFill>
            <a:srgbClr val="532E63"/>
          </a:solidFill>
          <a:ln>
            <a:noFill/>
          </a:ln>
        </p:spPr>
        <p:txBody>
          <a:bodyPr vert="horz" wrap="square" lIns="60960" tIns="30480" rIns="60960" bIns="30480" numCol="1" anchor="t" anchorCtr="0" compatLnSpc="1">
            <a:prstTxWarp prst="textNoShape">
              <a:avLst/>
            </a:prstTxWarp>
          </a:bodyPr>
          <a:lstStyle/>
          <a:p>
            <a:endParaRPr lang="en-US" sz="1667"/>
          </a:p>
        </p:txBody>
      </p:sp>
    </p:spTree>
  </p:cSld>
  <p:clrMap bg1="lt1" tx1="dk1" bg2="lt2" tx2="dk2" accent1="accent1" accent2="accent2" accent3="accent3" accent4="accent4" accent5="accent5" accent6="accent6" hlink="hlink" folHlink="folHlink"/>
  <p:sldLayoutIdLst>
    <p:sldLayoutId id="2147483654" r:id="rId1"/>
  </p:sldLayoutIdLst>
  <p:transition>
    <p:fade/>
  </p:transition>
  <p:txStyles>
    <p:titleStyle>
      <a:lvl1pPr algn="ctr" defTabSz="836023" rtl="0" eaLnBrk="1" latinLnBrk="0" hangingPunct="1">
        <a:spcBef>
          <a:spcPct val="0"/>
        </a:spcBef>
        <a:buNone/>
        <a:defRPr sz="4000" kern="1200">
          <a:solidFill>
            <a:schemeClr val="tx1"/>
          </a:solidFill>
          <a:latin typeface="+mj-lt"/>
          <a:ea typeface="+mj-ea"/>
          <a:cs typeface="+mj-cs"/>
        </a:defRPr>
      </a:lvl1pPr>
    </p:titleStyle>
    <p:bodyStyle>
      <a:lvl1pPr marL="313509" indent="-313509" algn="l" defTabSz="836023" rtl="0" eaLnBrk="1" latinLnBrk="0" hangingPunct="1">
        <a:spcBef>
          <a:spcPct val="20000"/>
        </a:spcBef>
        <a:buFont typeface="Arial" pitchFamily="34" charset="0"/>
        <a:buChar char="•"/>
        <a:defRPr sz="2933" kern="1200">
          <a:solidFill>
            <a:schemeClr val="tx1"/>
          </a:solidFill>
          <a:latin typeface="+mn-lt"/>
          <a:ea typeface="+mn-ea"/>
          <a:cs typeface="+mn-cs"/>
        </a:defRPr>
      </a:lvl1pPr>
      <a:lvl2pPr marL="679269" indent="-261258" algn="l" defTabSz="836023" rtl="0" eaLnBrk="1" latinLnBrk="0" hangingPunct="1">
        <a:spcBef>
          <a:spcPct val="20000"/>
        </a:spcBef>
        <a:buFont typeface="Arial" pitchFamily="34" charset="0"/>
        <a:buChar char="–"/>
        <a:defRPr sz="2533" kern="1200">
          <a:solidFill>
            <a:schemeClr val="tx1"/>
          </a:solidFill>
          <a:latin typeface="+mn-lt"/>
          <a:ea typeface="+mn-ea"/>
          <a:cs typeface="+mn-cs"/>
        </a:defRPr>
      </a:lvl2pPr>
      <a:lvl3pPr marL="1045028" indent="-209006" algn="l" defTabSz="836023" rtl="0" eaLnBrk="1" latinLnBrk="0" hangingPunct="1">
        <a:spcBef>
          <a:spcPct val="20000"/>
        </a:spcBef>
        <a:buFont typeface="Arial" pitchFamily="34" charset="0"/>
        <a:buChar char="•"/>
        <a:defRPr sz="2267" kern="1200">
          <a:solidFill>
            <a:schemeClr val="tx1"/>
          </a:solidFill>
          <a:latin typeface="+mn-lt"/>
          <a:ea typeface="+mn-ea"/>
          <a:cs typeface="+mn-cs"/>
        </a:defRPr>
      </a:lvl3pPr>
      <a:lvl4pPr marL="1463040"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4pPr>
      <a:lvl5pPr marL="1881052"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5pPr>
      <a:lvl6pPr marL="2299063"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7075"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5087"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3098"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9pPr>
    </p:bodyStyle>
    <p:otherStyle>
      <a:defPPr>
        <a:defRPr lang="en-US"/>
      </a:defPPr>
      <a:lvl1pPr marL="0" algn="l" defTabSz="836023" rtl="0" eaLnBrk="1" latinLnBrk="0" hangingPunct="1">
        <a:defRPr sz="1667" kern="1200">
          <a:solidFill>
            <a:schemeClr val="tx1"/>
          </a:solidFill>
          <a:latin typeface="+mn-lt"/>
          <a:ea typeface="+mn-ea"/>
          <a:cs typeface="+mn-cs"/>
        </a:defRPr>
      </a:lvl1pPr>
      <a:lvl2pPr marL="418012" algn="l" defTabSz="836023" rtl="0" eaLnBrk="1" latinLnBrk="0" hangingPunct="1">
        <a:defRPr sz="1667" kern="1200">
          <a:solidFill>
            <a:schemeClr val="tx1"/>
          </a:solidFill>
          <a:latin typeface="+mn-lt"/>
          <a:ea typeface="+mn-ea"/>
          <a:cs typeface="+mn-cs"/>
        </a:defRPr>
      </a:lvl2pPr>
      <a:lvl3pPr marL="836023" algn="l" defTabSz="836023" rtl="0" eaLnBrk="1" latinLnBrk="0" hangingPunct="1">
        <a:defRPr sz="1667" kern="1200">
          <a:solidFill>
            <a:schemeClr val="tx1"/>
          </a:solidFill>
          <a:latin typeface="+mn-lt"/>
          <a:ea typeface="+mn-ea"/>
          <a:cs typeface="+mn-cs"/>
        </a:defRPr>
      </a:lvl3pPr>
      <a:lvl4pPr marL="1254035" algn="l" defTabSz="836023" rtl="0" eaLnBrk="1" latinLnBrk="0" hangingPunct="1">
        <a:defRPr sz="1667" kern="1200">
          <a:solidFill>
            <a:schemeClr val="tx1"/>
          </a:solidFill>
          <a:latin typeface="+mn-lt"/>
          <a:ea typeface="+mn-ea"/>
          <a:cs typeface="+mn-cs"/>
        </a:defRPr>
      </a:lvl4pPr>
      <a:lvl5pPr marL="1672047" algn="l" defTabSz="836023" rtl="0" eaLnBrk="1" latinLnBrk="0" hangingPunct="1">
        <a:defRPr sz="1667" kern="1200">
          <a:solidFill>
            <a:schemeClr val="tx1"/>
          </a:solidFill>
          <a:latin typeface="+mn-lt"/>
          <a:ea typeface="+mn-ea"/>
          <a:cs typeface="+mn-cs"/>
        </a:defRPr>
      </a:lvl5pPr>
      <a:lvl6pPr marL="2090058" algn="l" defTabSz="836023" rtl="0" eaLnBrk="1" latinLnBrk="0" hangingPunct="1">
        <a:defRPr sz="1667" kern="1200">
          <a:solidFill>
            <a:schemeClr val="tx1"/>
          </a:solidFill>
          <a:latin typeface="+mn-lt"/>
          <a:ea typeface="+mn-ea"/>
          <a:cs typeface="+mn-cs"/>
        </a:defRPr>
      </a:lvl6pPr>
      <a:lvl7pPr marL="2508069" algn="l" defTabSz="836023" rtl="0" eaLnBrk="1" latinLnBrk="0" hangingPunct="1">
        <a:defRPr sz="1667" kern="1200">
          <a:solidFill>
            <a:schemeClr val="tx1"/>
          </a:solidFill>
          <a:latin typeface="+mn-lt"/>
          <a:ea typeface="+mn-ea"/>
          <a:cs typeface="+mn-cs"/>
        </a:defRPr>
      </a:lvl7pPr>
      <a:lvl8pPr marL="2926082" algn="l" defTabSz="836023" rtl="0" eaLnBrk="1" latinLnBrk="0" hangingPunct="1">
        <a:defRPr sz="1667" kern="1200">
          <a:solidFill>
            <a:schemeClr val="tx1"/>
          </a:solidFill>
          <a:latin typeface="+mn-lt"/>
          <a:ea typeface="+mn-ea"/>
          <a:cs typeface="+mn-cs"/>
        </a:defRPr>
      </a:lvl8pPr>
      <a:lvl9pPr marL="3344093" algn="l" defTabSz="836023" rtl="0" eaLnBrk="1" latinLnBrk="0" hangingPunct="1">
        <a:defRPr sz="1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diagramColors" Target="../diagrams/colors1.xml"/><Relationship Id="rId3" Type="http://schemas.openxmlformats.org/officeDocument/2006/relationships/audio" Target="../media/media1.m4a"/><Relationship Id="rId7" Type="http://schemas.openxmlformats.org/officeDocument/2006/relationships/package" Target="../embeddings/Microsoft_Excel_Worksheet.xlsx"/><Relationship Id="rId12" Type="http://schemas.openxmlformats.org/officeDocument/2006/relationships/diagramQuickStyle" Target="../diagrams/quickStyle1.xml"/><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diagramLayout" Target="../diagrams/layout1.xml"/><Relationship Id="rId5" Type="http://schemas.openxmlformats.org/officeDocument/2006/relationships/notesSlide" Target="../notesSlides/notesSlide1.xml"/><Relationship Id="rId15" Type="http://schemas.openxmlformats.org/officeDocument/2006/relationships/image" Target="../media/image5.png"/><Relationship Id="rId10" Type="http://schemas.openxmlformats.org/officeDocument/2006/relationships/diagramData" Target="../diagrams/data1.xml"/><Relationship Id="rId4" Type="http://schemas.openxmlformats.org/officeDocument/2006/relationships/slideLayout" Target="../slideLayouts/slideLayout1.xml"/><Relationship Id="rId9" Type="http://schemas.openxmlformats.org/officeDocument/2006/relationships/image" Target="../media/image4.jp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338E86-95A6-4ACD-88CC-C7AE2A928B2F}"/>
              </a:ext>
            </a:extLst>
          </p:cNvPr>
          <p:cNvPicPr>
            <a:picLocks noChangeAspect="1"/>
          </p:cNvPicPr>
          <p:nvPr/>
        </p:nvPicPr>
        <p:blipFill rotWithShape="1">
          <a:blip r:embed="rId6"/>
          <a:srcRect l="8666" t="24547" r="5049" b="27475"/>
          <a:stretch/>
        </p:blipFill>
        <p:spPr>
          <a:xfrm>
            <a:off x="15685668" y="14701016"/>
            <a:ext cx="1929142" cy="1072659"/>
          </a:xfrm>
          <a:prstGeom prst="rect">
            <a:avLst/>
          </a:prstGeom>
        </p:spPr>
      </p:pic>
      <p:graphicFrame>
        <p:nvGraphicFramePr>
          <p:cNvPr id="34" name="Object 33">
            <a:extLst>
              <a:ext uri="{FF2B5EF4-FFF2-40B4-BE49-F238E27FC236}">
                <a16:creationId xmlns:a16="http://schemas.microsoft.com/office/drawing/2014/main" id="{28C916E6-CA8D-414E-B92C-47FCF7A16F7A}"/>
              </a:ext>
            </a:extLst>
          </p:cNvPr>
          <p:cNvGraphicFramePr>
            <a:graphicFrameLocks noChangeAspect="1"/>
          </p:cNvGraphicFramePr>
          <p:nvPr>
            <p:extLst>
              <p:ext uri="{D42A27DB-BD31-4B8C-83A1-F6EECF244321}">
                <p14:modId xmlns:p14="http://schemas.microsoft.com/office/powerpoint/2010/main" val="3318222158"/>
              </p:ext>
            </p:extLst>
          </p:nvPr>
        </p:nvGraphicFramePr>
        <p:xfrm>
          <a:off x="5887262" y="3707279"/>
          <a:ext cx="5286375" cy="11274610"/>
        </p:xfrm>
        <a:graphic>
          <a:graphicData uri="http://schemas.openxmlformats.org/presentationml/2006/ole">
            <mc:AlternateContent xmlns:mc="http://schemas.openxmlformats.org/markup-compatibility/2006">
              <mc:Choice xmlns:v="urn:schemas-microsoft-com:vml" Requires="v">
                <p:oleObj spid="_x0000_s1153" name="Worksheet" r:id="rId7" imgW="5286191" imgH="11239617" progId="Excel.Sheet.12">
                  <p:embed/>
                </p:oleObj>
              </mc:Choice>
              <mc:Fallback>
                <p:oleObj name="Worksheet" r:id="rId7" imgW="5286191" imgH="11239617" progId="Excel.Sheet.12">
                  <p:embed/>
                  <p:pic>
                    <p:nvPicPr>
                      <p:cNvPr id="33" name="Object 32">
                        <a:extLst>
                          <a:ext uri="{FF2B5EF4-FFF2-40B4-BE49-F238E27FC236}">
                            <a16:creationId xmlns:a16="http://schemas.microsoft.com/office/drawing/2014/main" id="{FD9743B2-B009-4C58-9C0C-801ED58A9F6D}"/>
                          </a:ext>
                        </a:extLst>
                      </p:cNvPr>
                      <p:cNvPicPr/>
                      <p:nvPr/>
                    </p:nvPicPr>
                    <p:blipFill>
                      <a:blip r:embed="rId8"/>
                      <a:stretch>
                        <a:fillRect/>
                      </a:stretch>
                    </p:blipFill>
                    <p:spPr>
                      <a:xfrm>
                        <a:off x="5887262" y="3707279"/>
                        <a:ext cx="5286375" cy="11274610"/>
                      </a:xfrm>
                      <a:prstGeom prst="rect">
                        <a:avLst/>
                      </a:prstGeom>
                    </p:spPr>
                  </p:pic>
                </p:oleObj>
              </mc:Fallback>
            </mc:AlternateContent>
          </a:graphicData>
        </a:graphic>
      </p:graphicFrame>
      <p:sp>
        <p:nvSpPr>
          <p:cNvPr id="63" name="Rectangle 62"/>
          <p:cNvSpPr/>
          <p:nvPr/>
        </p:nvSpPr>
        <p:spPr>
          <a:xfrm>
            <a:off x="15938585" y="13807806"/>
            <a:ext cx="2539087" cy="367031"/>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r>
              <a:rPr lang="en-US" sz="2000" b="1" dirty="0">
                <a:solidFill>
                  <a:schemeClr val="bg2"/>
                </a:solidFill>
                <a:latin typeface="Calibri" panose="020F0502020204030204" pitchFamily="34" charset="0"/>
              </a:rPr>
              <a:t>Contact Info</a:t>
            </a:r>
          </a:p>
        </p:txBody>
      </p:sp>
      <p:sp>
        <p:nvSpPr>
          <p:cNvPr id="6" name="Title 5"/>
          <p:cNvSpPr>
            <a:spLocks noGrp="1"/>
          </p:cNvSpPr>
          <p:nvPr>
            <p:ph type="title"/>
          </p:nvPr>
        </p:nvSpPr>
        <p:spPr>
          <a:xfrm>
            <a:off x="108858" y="494693"/>
            <a:ext cx="19656890" cy="1448101"/>
          </a:xfrm>
        </p:spPr>
        <p:txBody>
          <a:bodyPr/>
          <a:lstStyle/>
          <a:p>
            <a:r>
              <a:rPr lang="en-US" sz="4400" dirty="0"/>
              <a:t>Youth Vulnerable to Delayed ART Initiation in a Cohort of MSM in Hanoi, Vietnam</a:t>
            </a:r>
            <a:br>
              <a:rPr lang="en-US" sz="3600" dirty="0"/>
            </a:br>
            <a:r>
              <a:rPr lang="en-US" dirty="0"/>
              <a:t>R. Bhatia</a:t>
            </a:r>
            <a:r>
              <a:rPr lang="en-US" baseline="30000" dirty="0"/>
              <a:t>1</a:t>
            </a:r>
            <a:r>
              <a:rPr lang="en-US" dirty="0"/>
              <a:t>, T.T. Truc</a:t>
            </a:r>
            <a:r>
              <a:rPr lang="en-US" baseline="30000" dirty="0"/>
              <a:t>2</a:t>
            </a:r>
            <a:r>
              <a:rPr lang="en-US" dirty="0"/>
              <a:t>, L.B. Ngoc</a:t>
            </a:r>
            <a:r>
              <a:rPr lang="en-US" baseline="30000" dirty="0"/>
              <a:t>3</a:t>
            </a:r>
            <a:r>
              <a:rPr lang="en-US" dirty="0"/>
              <a:t>, T.T. Hieu</a:t>
            </a:r>
            <a:r>
              <a:rPr lang="en-US" baseline="30000" dirty="0"/>
              <a:t>3</a:t>
            </a:r>
            <a:r>
              <a:rPr lang="en-US" dirty="0"/>
              <a:t>, H.T.H. Van</a:t>
            </a:r>
            <a:r>
              <a:rPr lang="en-US" baseline="30000" dirty="0"/>
              <a:t>3</a:t>
            </a:r>
            <a:r>
              <a:rPr lang="en-US" dirty="0"/>
              <a:t>, B.T.M. Hao</a:t>
            </a:r>
            <a:r>
              <a:rPr lang="en-US" baseline="30000" dirty="0"/>
              <a:t>3</a:t>
            </a:r>
            <a:r>
              <a:rPr lang="en-US" dirty="0"/>
              <a:t>, L.M. Giang</a:t>
            </a:r>
            <a:r>
              <a:rPr lang="en-US" baseline="30000" dirty="0"/>
              <a:t>3</a:t>
            </a:r>
            <a:br>
              <a:rPr lang="en-US" dirty="0"/>
            </a:br>
            <a:r>
              <a:rPr lang="en-US" sz="2000" baseline="30000" dirty="0"/>
              <a:t>1</a:t>
            </a:r>
            <a:r>
              <a:rPr lang="en-US" sz="2000" dirty="0"/>
              <a:t>US Centers for Disease Control and Prevention, Hanoi, Vietnam, </a:t>
            </a:r>
            <a:r>
              <a:rPr lang="en-US" sz="2000" baseline="30000" dirty="0"/>
              <a:t>2</a:t>
            </a:r>
            <a:r>
              <a:rPr lang="en-US" sz="2000" dirty="0"/>
              <a:t>University of Medicine and Pharmacy, Ho Chi Minh City, Vietnam, </a:t>
            </a:r>
            <a:r>
              <a:rPr lang="en-US" sz="2000" baseline="30000" dirty="0"/>
              <a:t>3</a:t>
            </a:r>
            <a:r>
              <a:rPr lang="en-US" sz="2000" dirty="0"/>
              <a:t>Hanoi Medical University, Hanoi, Vietnam</a:t>
            </a:r>
            <a:br>
              <a:rPr lang="en-US" sz="3600" dirty="0"/>
            </a:br>
            <a:endParaRPr lang="en-US" sz="1400" dirty="0"/>
          </a:p>
        </p:txBody>
      </p:sp>
      <p:sp>
        <p:nvSpPr>
          <p:cNvPr id="22" name="Text Placeholder 21"/>
          <p:cNvSpPr>
            <a:spLocks noGrp="1"/>
          </p:cNvSpPr>
          <p:nvPr>
            <p:ph type="body" sz="quarter" idx="10"/>
          </p:nvPr>
        </p:nvSpPr>
        <p:spPr>
          <a:xfrm>
            <a:off x="108858" y="2871269"/>
            <a:ext cx="5301915" cy="3024434"/>
          </a:xfrm>
        </p:spPr>
        <p:txBody>
          <a:bodyPr/>
          <a:lstStyle/>
          <a:p>
            <a:pPr marL="285750" indent="-285750">
              <a:buFont typeface="Arial" panose="020B0604020202020204" pitchFamily="34" charset="0"/>
              <a:buChar char="•"/>
            </a:pPr>
            <a:r>
              <a:rPr lang="en-US" sz="1600" dirty="0"/>
              <a:t>WHO recommends rapid ART initiation,  defined as within seven days of HIV diagnosis, and same-day ART for those who are ready to start.</a:t>
            </a:r>
            <a:endParaRPr lang="en-US" sz="1200" dirty="0"/>
          </a:p>
          <a:p>
            <a:pPr marL="285750" indent="-285750">
              <a:buFont typeface="Arial" panose="020B0604020202020204" pitchFamily="34" charset="0"/>
              <a:buChar char="•"/>
            </a:pPr>
            <a:r>
              <a:rPr lang="en-US" sz="1600" dirty="0"/>
              <a:t>Vietnam national HIV treatment guidelines adopted these recommendations in 2017.</a:t>
            </a:r>
          </a:p>
          <a:p>
            <a:pPr marL="285750" indent="-285750">
              <a:buFont typeface="Arial" panose="020B0604020202020204" pitchFamily="34" charset="0"/>
              <a:buChar char="•"/>
            </a:pPr>
            <a:r>
              <a:rPr lang="en-US" sz="1600" dirty="0"/>
              <a:t>MSM may be at risk for poor outcomes along the HIV care continuum, though studies largely focus on linkage rather than ART initiation and are from developed countries.</a:t>
            </a:r>
          </a:p>
          <a:p>
            <a:pPr marL="285750" indent="-285750">
              <a:buFont typeface="Arial" panose="020B0604020202020204" pitchFamily="34" charset="0"/>
              <a:buChar char="•"/>
            </a:pPr>
            <a:r>
              <a:rPr lang="en-US" sz="1600" dirty="0"/>
              <a:t>Data on rapid ART uptake in MSM in Vietnam are lacking and are needed to identify gaps for programmatic response.</a:t>
            </a:r>
          </a:p>
          <a:p>
            <a:pPr marL="285750" indent="-285750">
              <a:buFont typeface="Arial" panose="020B0604020202020204" pitchFamily="34" charset="0"/>
              <a:buChar char="•"/>
            </a:pPr>
            <a:endParaRPr lang="en-US" sz="1600" dirty="0"/>
          </a:p>
        </p:txBody>
      </p:sp>
      <p:sp>
        <p:nvSpPr>
          <p:cNvPr id="58" name="Text Placeholder 1"/>
          <p:cNvSpPr txBox="1">
            <a:spLocks/>
          </p:cNvSpPr>
          <p:nvPr/>
        </p:nvSpPr>
        <p:spPr>
          <a:xfrm>
            <a:off x="15938585" y="11282383"/>
            <a:ext cx="5884028" cy="2493426"/>
          </a:xfrm>
          <a:prstGeom prst="rect">
            <a:avLst/>
          </a:prstGeom>
        </p:spPr>
        <p:txBody>
          <a:bodyPr/>
          <a:lstStyle>
            <a:lvl1pPr marL="228611" indent="-228611" algn="l" defTabSz="1253909" rtl="0" eaLnBrk="1" latinLnBrk="0" hangingPunct="1">
              <a:spcBef>
                <a:spcPct val="20000"/>
              </a:spcBef>
              <a:buFont typeface="Arial" pitchFamily="34" charset="0"/>
              <a:buChar char="•"/>
              <a:defRPr sz="1200" kern="1200">
                <a:solidFill>
                  <a:schemeClr val="tx1"/>
                </a:solidFill>
                <a:latin typeface="Calibri" panose="020F0502020204030204" pitchFamily="34" charset="0"/>
                <a:ea typeface="+mn-ea"/>
                <a:cs typeface="+mn-cs"/>
              </a:defRPr>
            </a:lvl1pPr>
            <a:lvl2pPr marL="457223" indent="-228611" algn="l" defTabSz="1253909" rtl="0" eaLnBrk="1" latinLnBrk="0" hangingPunct="1">
              <a:spcBef>
                <a:spcPct val="20000"/>
              </a:spcBef>
              <a:buFont typeface="Wingdings 2" panose="05020102010507070707" pitchFamily="18" charset="2"/>
              <a:buChar char="P"/>
              <a:defRPr sz="1100" kern="1200">
                <a:solidFill>
                  <a:schemeClr val="tx1"/>
                </a:solidFill>
                <a:latin typeface="Calibri" panose="020F0502020204030204" pitchFamily="34" charset="0"/>
                <a:ea typeface="+mn-ea"/>
                <a:cs typeface="+mn-cs"/>
              </a:defRPr>
            </a:lvl2pPr>
            <a:lvl3pPr marL="571529" indent="-114306" algn="l" defTabSz="1253909" rtl="0" eaLnBrk="1" latinLnBrk="0" hangingPunct="1">
              <a:spcBef>
                <a:spcPct val="20000"/>
              </a:spcBef>
              <a:buFont typeface="Arial" pitchFamily="34" charset="0"/>
              <a:buChar char="•"/>
              <a:defRPr sz="1100" kern="1200">
                <a:solidFill>
                  <a:schemeClr val="tx1"/>
                </a:solidFill>
                <a:latin typeface="Calibri" panose="020F0502020204030204" pitchFamily="34" charset="0"/>
                <a:ea typeface="+mn-ea"/>
                <a:cs typeface="+mn-cs"/>
              </a:defRPr>
            </a:lvl3pPr>
            <a:lvl4pPr marL="2194341" indent="-313478" algn="l" defTabSz="1253909"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4pPr>
            <a:lvl5pPr marL="2821296" indent="-313478" algn="l" defTabSz="1253909"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5pPr>
            <a:lvl6pPr marL="3448250"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075205"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02160"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29114"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None/>
            </a:pPr>
            <a:r>
              <a:rPr lang="en-US" dirty="0">
                <a:solidFill>
                  <a:schemeClr val="tx1">
                    <a:lumMod val="50000"/>
                  </a:schemeClr>
                </a:solidFill>
              </a:rPr>
              <a:t>Guidelines for Managing Advanced HIV Disease and Rapid Initiation of Antiretroviral Therapy, July 2017. Geneva: World Health Organization; 2017. </a:t>
            </a:r>
          </a:p>
          <a:p>
            <a:pPr marL="0" indent="0">
              <a:buNone/>
            </a:pPr>
            <a:r>
              <a:rPr lang="en-US" dirty="0"/>
              <a:t>Singh S, </a:t>
            </a:r>
            <a:r>
              <a:rPr lang="en-US" dirty="0" err="1"/>
              <a:t>Mitsch</a:t>
            </a:r>
            <a:r>
              <a:rPr lang="en-US" dirty="0"/>
              <a:t> A, Wu B. HIV Care Outcomes Among Men Who Have Sex With Men With Diagnosed HIV Infection — United States, 2015. MMWR </a:t>
            </a:r>
            <a:r>
              <a:rPr lang="en-US" dirty="0" err="1"/>
              <a:t>Morb</a:t>
            </a:r>
            <a:r>
              <a:rPr lang="en-US" dirty="0"/>
              <a:t> Mortal </a:t>
            </a:r>
            <a:r>
              <a:rPr lang="en-US" dirty="0" err="1"/>
              <a:t>Wkly</a:t>
            </a:r>
            <a:r>
              <a:rPr lang="en-US" dirty="0"/>
              <a:t> Rep 2017;66:969–974.</a:t>
            </a:r>
          </a:p>
          <a:p>
            <a:pPr marL="0" indent="0">
              <a:buNone/>
            </a:pPr>
            <a:r>
              <a:rPr lang="en-US" dirty="0" err="1"/>
              <a:t>Januraga</a:t>
            </a:r>
            <a:r>
              <a:rPr lang="en-US" dirty="0"/>
              <a:t> P, Reekie J, </a:t>
            </a:r>
            <a:r>
              <a:rPr lang="en-US" dirty="0" err="1"/>
              <a:t>Mulyani</a:t>
            </a:r>
            <a:r>
              <a:rPr lang="en-US" dirty="0"/>
              <a:t> T, </a:t>
            </a:r>
            <a:r>
              <a:rPr lang="en-US" i="1" dirty="0"/>
              <a:t>et al</a:t>
            </a:r>
            <a:r>
              <a:rPr lang="en-US" dirty="0"/>
              <a:t>. The Cascade of HIV Care Among Key Populations in Indonesia: a prospective cohort study. </a:t>
            </a:r>
            <a:r>
              <a:rPr lang="it-IT" dirty="0"/>
              <a:t>Lancet HIV 2018; 5: e560–68.</a:t>
            </a:r>
          </a:p>
          <a:p>
            <a:pPr marL="0" indent="0">
              <a:buNone/>
            </a:pPr>
            <a:r>
              <a:rPr lang="en-US" dirty="0"/>
              <a:t>Bui H, Le G, Vu D, </a:t>
            </a:r>
            <a:r>
              <a:rPr lang="en-US" i="1" dirty="0"/>
              <a:t>et al</a:t>
            </a:r>
            <a:r>
              <a:rPr lang="en-US" dirty="0"/>
              <a:t>. Prevalence and Correlates of HIV Infection Among MSM in Hanoi, Vietnam. AIDS 2018, Amsterdam.</a:t>
            </a:r>
          </a:p>
          <a:p>
            <a:pPr marL="0" indent="0">
              <a:buNone/>
            </a:pPr>
            <a:r>
              <a:rPr lang="en-US" dirty="0"/>
              <a:t>Yang X, Wang Z, Wang X </a:t>
            </a:r>
            <a:r>
              <a:rPr lang="en-US" i="1" dirty="0"/>
              <a:t>et al</a:t>
            </a:r>
            <a:r>
              <a:rPr lang="en-US" dirty="0"/>
              <a:t>. Behavioral Intention to Initiate Antiretroviral Therapy (ART) Among Chinese HIV-Infected Men Who Have Sex With Men Having High CD4 Count in the Era of “Treatment for All.” Am J </a:t>
            </a:r>
            <a:r>
              <a:rPr lang="en-US" dirty="0" err="1"/>
              <a:t>Mens</a:t>
            </a:r>
            <a:r>
              <a:rPr lang="en-US" dirty="0"/>
              <a:t> Health 2019; 13(1): 1-9.</a:t>
            </a:r>
          </a:p>
        </p:txBody>
      </p:sp>
      <p:sp>
        <p:nvSpPr>
          <p:cNvPr id="2" name="TextBox 1"/>
          <p:cNvSpPr txBox="1"/>
          <p:nvPr/>
        </p:nvSpPr>
        <p:spPr>
          <a:xfrm>
            <a:off x="15913943" y="14306328"/>
            <a:ext cx="2248473" cy="430887"/>
          </a:xfrm>
          <a:prstGeom prst="rect">
            <a:avLst/>
          </a:prstGeom>
          <a:noFill/>
        </p:spPr>
        <p:txBody>
          <a:bodyPr wrap="square" rtlCol="0">
            <a:spAutoFit/>
          </a:bodyPr>
          <a:lstStyle/>
          <a:p>
            <a:r>
              <a:rPr lang="en-US" sz="1100" dirty="0"/>
              <a:t>Dr. Ramona Bhatia, US CDC</a:t>
            </a:r>
          </a:p>
          <a:p>
            <a:r>
              <a:rPr lang="en-US" sz="1100" dirty="0"/>
              <a:t>nxa9@cdc.gov</a:t>
            </a:r>
          </a:p>
        </p:txBody>
      </p:sp>
      <p:sp>
        <p:nvSpPr>
          <p:cNvPr id="62" name="Rectangle 61"/>
          <p:cNvSpPr/>
          <p:nvPr/>
        </p:nvSpPr>
        <p:spPr>
          <a:xfrm>
            <a:off x="15971884" y="2132732"/>
            <a:ext cx="5973718" cy="594002"/>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11"/>
            <a:r>
              <a:rPr lang="en-US" sz="3200" b="1" dirty="0">
                <a:solidFill>
                  <a:schemeClr val="bg2"/>
                </a:solidFill>
                <a:latin typeface="Calibri" panose="020F0502020204030204" pitchFamily="34" charset="0"/>
              </a:rPr>
              <a:t>Conclusions</a:t>
            </a:r>
          </a:p>
        </p:txBody>
      </p:sp>
      <p:sp>
        <p:nvSpPr>
          <p:cNvPr id="19" name="Rectangle 18"/>
          <p:cNvSpPr/>
          <p:nvPr/>
        </p:nvSpPr>
        <p:spPr>
          <a:xfrm>
            <a:off x="-1" y="2148931"/>
            <a:ext cx="5410774" cy="594002"/>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11"/>
            <a:r>
              <a:rPr lang="en-US" sz="3200" b="1" dirty="0">
                <a:solidFill>
                  <a:schemeClr val="bg2"/>
                </a:solidFill>
                <a:latin typeface="Calibri" panose="020F0502020204030204" pitchFamily="34" charset="0"/>
              </a:rPr>
              <a:t>Background</a:t>
            </a:r>
          </a:p>
        </p:txBody>
      </p:sp>
      <p:sp>
        <p:nvSpPr>
          <p:cNvPr id="14" name="Text Placeholder 21"/>
          <p:cNvSpPr txBox="1">
            <a:spLocks/>
          </p:cNvSpPr>
          <p:nvPr/>
        </p:nvSpPr>
        <p:spPr>
          <a:xfrm>
            <a:off x="15913943" y="2871268"/>
            <a:ext cx="5922799" cy="7679111"/>
          </a:xfrm>
          <a:prstGeom prst="rect">
            <a:avLst/>
          </a:prstGeom>
        </p:spPr>
        <p:txBody>
          <a:bodyPr/>
          <a:lstStyle>
            <a:lvl1pPr marL="0" indent="0" algn="l" defTabSz="836023"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52" indent="-107955" algn="l" defTabSz="836023"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39" indent="-119069" algn="l" defTabSz="836023" rtl="0" eaLnBrk="1" latinLnBrk="0" hangingPunct="1">
              <a:spcBef>
                <a:spcPct val="20000"/>
              </a:spcBef>
              <a:buFont typeface="Calibri" panose="020F0502020204030204" pitchFamily="34" charset="0"/>
              <a:buChar char="»"/>
              <a:tabLst>
                <a:tab pos="1028751" algn="l"/>
              </a:tabLst>
              <a:defRPr sz="1200" kern="1200">
                <a:solidFill>
                  <a:schemeClr val="tx1"/>
                </a:solidFill>
                <a:latin typeface="+mn-lt"/>
                <a:ea typeface="+mn-ea"/>
                <a:cs typeface="+mn-cs"/>
              </a:defRPr>
            </a:lvl3pPr>
            <a:lvl4pPr marL="682659" indent="-109543" algn="l" defTabSz="836023"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904" indent="-122244" algn="l" defTabSz="836023"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9063"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7075"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5087"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3098"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Nearly half (43%) of newly diagnosed MSM in HIM-Hanoi who linked to ART did not initiate rapid ART (Table).</a:t>
            </a:r>
          </a:p>
          <a:p>
            <a:pPr marL="285750" indent="-285750">
              <a:buFont typeface="Arial" panose="020B0604020202020204" pitchFamily="34" charset="0"/>
              <a:buChar char="•"/>
            </a:pPr>
            <a:r>
              <a:rPr lang="en-US" sz="2400" dirty="0"/>
              <a:t>Similar to other reports, young MSM under 25 years old were significantly less likely to initiate rapid ART vs older MSM. </a:t>
            </a:r>
          </a:p>
          <a:p>
            <a:pPr marL="285750" indent="-285750">
              <a:buFont typeface="Arial" panose="020B0604020202020204" pitchFamily="34" charset="0"/>
              <a:buChar char="•"/>
            </a:pPr>
            <a:r>
              <a:rPr lang="en-US" sz="2400" dirty="0"/>
              <a:t>Delayed ART initiation occurred despite universal uptake of case management, a service which is not widely available in Vietnams’ HIV testing centers.</a:t>
            </a:r>
          </a:p>
          <a:p>
            <a:pPr marL="285750" indent="-285750">
              <a:buFont typeface="Arial" panose="020B0604020202020204" pitchFamily="34" charset="0"/>
              <a:buChar char="•"/>
            </a:pPr>
            <a:r>
              <a:rPr lang="en-US" sz="2400" dirty="0"/>
              <a:t>Barriers to timely initiation not overcome with case management may be multifactorial (Fig. 2). Formative work is needed to understand these better and develop tailored interventions, particularly for young MSM.</a:t>
            </a:r>
          </a:p>
          <a:p>
            <a:pPr marL="285750" indent="-285750">
              <a:buFont typeface="Arial" panose="020B0604020202020204" pitchFamily="34" charset="0"/>
              <a:buChar char="•"/>
            </a:pPr>
            <a:r>
              <a:rPr lang="en-US" sz="2400" dirty="0"/>
              <a:t>Consistent with regional experiences, having treatment services co-located with testing services may improve timely ART initiation among key populations.  </a:t>
            </a:r>
          </a:p>
        </p:txBody>
      </p:sp>
      <p:sp>
        <p:nvSpPr>
          <p:cNvPr id="16" name="Rectangle 15"/>
          <p:cNvSpPr/>
          <p:nvPr/>
        </p:nvSpPr>
        <p:spPr>
          <a:xfrm>
            <a:off x="5614022" y="2148931"/>
            <a:ext cx="10154613" cy="594002"/>
          </a:xfrm>
          <a:prstGeom prst="rect">
            <a:avLst/>
          </a:prstGeom>
          <a:solidFill>
            <a:srgbClr val="B50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11"/>
            <a:r>
              <a:rPr lang="en-US" sz="3200" b="1" dirty="0">
                <a:solidFill>
                  <a:schemeClr val="bg2"/>
                </a:solidFill>
                <a:latin typeface="Calibri" panose="020F0502020204030204" pitchFamily="34" charset="0"/>
              </a:rPr>
              <a:t>Results</a:t>
            </a:r>
          </a:p>
        </p:txBody>
      </p:sp>
      <p:sp>
        <p:nvSpPr>
          <p:cNvPr id="17" name="Text Placeholder 21"/>
          <p:cNvSpPr txBox="1">
            <a:spLocks/>
          </p:cNvSpPr>
          <p:nvPr/>
        </p:nvSpPr>
        <p:spPr>
          <a:xfrm>
            <a:off x="108858" y="6635752"/>
            <a:ext cx="5301915" cy="8957171"/>
          </a:xfrm>
          <a:prstGeom prst="rect">
            <a:avLst/>
          </a:prstGeom>
        </p:spPr>
        <p:txBody>
          <a:bodyPr/>
          <a:lstStyle>
            <a:lvl1pPr marL="0" indent="0" algn="l" defTabSz="836023"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52" indent="-107955" algn="l" defTabSz="836023"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39" indent="-119069" algn="l" defTabSz="836023" rtl="0" eaLnBrk="1" latinLnBrk="0" hangingPunct="1">
              <a:spcBef>
                <a:spcPct val="20000"/>
              </a:spcBef>
              <a:buFont typeface="Calibri" panose="020F0502020204030204" pitchFamily="34" charset="0"/>
              <a:buChar char="»"/>
              <a:tabLst>
                <a:tab pos="1028751" algn="l"/>
              </a:tabLst>
              <a:defRPr sz="1200" kern="1200">
                <a:solidFill>
                  <a:schemeClr val="tx1"/>
                </a:solidFill>
                <a:latin typeface="+mn-lt"/>
                <a:ea typeface="+mn-ea"/>
                <a:cs typeface="+mn-cs"/>
              </a:defRPr>
            </a:lvl3pPr>
            <a:lvl4pPr marL="682659" indent="-109543" algn="l" defTabSz="836023"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904" indent="-122244" algn="l" defTabSz="836023"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9063"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7075"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5087"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3098"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r>
              <a:rPr lang="en-US" sz="2400" i="1" dirty="0"/>
              <a:t>Health in Men (HIM)-Hanoi Study</a:t>
            </a:r>
          </a:p>
          <a:p>
            <a:r>
              <a:rPr lang="en-US" sz="2000" b="0" dirty="0"/>
              <a:t>HIM-Hanoi was a prospective observational cohort study of 1,893 MSM in Hanoi aged ≥16, conducted from 2017-2019 in an academic sexual health clinic in Hanoi, Vietnam. Participants completed biannual self-administered surveys and HIV testing. Stigma was assessed using a locally validated instrument. Clients with confirmed HIV were linked to off-site ART clinics using case management (Fig. 1), a service which all accepted. </a:t>
            </a:r>
          </a:p>
          <a:p>
            <a:r>
              <a:rPr lang="en-US" sz="2400" i="1" dirty="0"/>
              <a:t>Sample and Data Collection</a:t>
            </a:r>
          </a:p>
          <a:p>
            <a:r>
              <a:rPr lang="en-US" sz="2000" b="0" dirty="0"/>
              <a:t>152 MSM were newly diagnosed with HIV on or after study enrollment. Analyses were restricted to those who had linked to ART and had complete ART clinic records containing date of ART initiation (N=128). Demographic and behavioral </a:t>
            </a:r>
            <a:r>
              <a:rPr lang="en-US" sz="2000" b="0"/>
              <a:t>data were </a:t>
            </a:r>
            <a:r>
              <a:rPr lang="en-US" sz="2000" b="0" dirty="0"/>
              <a:t>from HIM-Hanoi </a:t>
            </a:r>
            <a:r>
              <a:rPr lang="en-US" sz="2000" b="0"/>
              <a:t>enrollment surveys, </a:t>
            </a:r>
            <a:r>
              <a:rPr lang="en-US" sz="2000" b="0" dirty="0"/>
              <a:t>while ART data were extracted from HIV clinic medical records.</a:t>
            </a:r>
          </a:p>
          <a:p>
            <a:r>
              <a:rPr lang="en-US" sz="2400" i="1" dirty="0"/>
              <a:t>Analysis</a:t>
            </a:r>
          </a:p>
          <a:p>
            <a:r>
              <a:rPr lang="en-US" sz="2000" b="0" dirty="0"/>
              <a:t>Chi-squared test or Fisher’s exact test were used to determine associations between demographic and behavioral characteristics at enrollment and rapid ART initiation (within seven days of receiving HIV confirmation).</a:t>
            </a:r>
          </a:p>
          <a:p>
            <a:endParaRPr lang="en-US" sz="1600" b="0" dirty="0"/>
          </a:p>
        </p:txBody>
      </p:sp>
      <p:sp>
        <p:nvSpPr>
          <p:cNvPr id="20" name="Rectangle 19"/>
          <p:cNvSpPr/>
          <p:nvPr/>
        </p:nvSpPr>
        <p:spPr>
          <a:xfrm>
            <a:off x="0" y="6024039"/>
            <a:ext cx="5410774" cy="594002"/>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11"/>
            <a:r>
              <a:rPr lang="en-US" sz="3200" b="1" dirty="0">
                <a:solidFill>
                  <a:schemeClr val="bg2"/>
                </a:solidFill>
                <a:latin typeface="Calibri" panose="020F0502020204030204" pitchFamily="34" charset="0"/>
              </a:rPr>
              <a:t>Methods</a:t>
            </a:r>
          </a:p>
        </p:txBody>
      </p:sp>
      <p:sp>
        <p:nvSpPr>
          <p:cNvPr id="21" name="Rectangle 20"/>
          <p:cNvSpPr/>
          <p:nvPr/>
        </p:nvSpPr>
        <p:spPr>
          <a:xfrm>
            <a:off x="15913942" y="10653500"/>
            <a:ext cx="6031658" cy="594002"/>
          </a:xfrm>
          <a:prstGeom prst="rect">
            <a:avLst/>
          </a:prstGeom>
          <a:solidFill>
            <a:srgbClr val="5E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11"/>
            <a:r>
              <a:rPr lang="en-US" sz="2400" b="1" dirty="0">
                <a:solidFill>
                  <a:schemeClr val="bg2"/>
                </a:solidFill>
                <a:latin typeface="Calibri" panose="020F0502020204030204" pitchFamily="34" charset="0"/>
              </a:rPr>
              <a:t>References</a:t>
            </a:r>
          </a:p>
        </p:txBody>
      </p:sp>
      <p:sp>
        <p:nvSpPr>
          <p:cNvPr id="3" name="TextBox 2">
            <a:extLst>
              <a:ext uri="{FF2B5EF4-FFF2-40B4-BE49-F238E27FC236}">
                <a16:creationId xmlns:a16="http://schemas.microsoft.com/office/drawing/2014/main" id="{DB9D8858-4AE0-4F19-BDE9-F24CADDA901B}"/>
              </a:ext>
            </a:extLst>
          </p:cNvPr>
          <p:cNvSpPr txBox="1"/>
          <p:nvPr/>
        </p:nvSpPr>
        <p:spPr>
          <a:xfrm>
            <a:off x="0" y="16143571"/>
            <a:ext cx="13030683" cy="692497"/>
          </a:xfrm>
          <a:prstGeom prst="rect">
            <a:avLst/>
          </a:prstGeom>
          <a:noFill/>
        </p:spPr>
        <p:txBody>
          <a:bodyPr wrap="square" rtlCol="0">
            <a:spAutoFit/>
          </a:bodyPr>
          <a:lstStyle/>
          <a:p>
            <a:r>
              <a:rPr lang="en-US" sz="1300" i="1" dirty="0">
                <a:solidFill>
                  <a:schemeClr val="bg2"/>
                </a:solidFill>
              </a:rPr>
              <a:t>This study was funded by the President’s Emergency Plan for AIDS Relief (PEPFAR) through the US Centers for Disease Control and Prevention (CDC) (Announcement Number: GH12-1232)</a:t>
            </a:r>
          </a:p>
          <a:p>
            <a:endParaRPr lang="en-US" sz="1300" i="1" dirty="0">
              <a:solidFill>
                <a:schemeClr val="bg2"/>
              </a:solidFill>
            </a:endParaRPr>
          </a:p>
          <a:p>
            <a:r>
              <a:rPr lang="en-US" sz="1300" i="1" dirty="0">
                <a:solidFill>
                  <a:schemeClr val="bg2"/>
                </a:solidFill>
              </a:rPr>
              <a:t>).</a:t>
            </a:r>
            <a:endParaRPr lang="en-US" sz="1300" dirty="0">
              <a:solidFill>
                <a:schemeClr val="bg2"/>
              </a:solidFill>
            </a:endParaRPr>
          </a:p>
        </p:txBody>
      </p:sp>
      <p:pic>
        <p:nvPicPr>
          <p:cNvPr id="24" name="Picture 23">
            <a:extLst>
              <a:ext uri="{FF2B5EF4-FFF2-40B4-BE49-F238E27FC236}">
                <a16:creationId xmlns:a16="http://schemas.microsoft.com/office/drawing/2014/main" id="{8993C7E1-5DA6-4B42-88F7-817C6330D6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14810" y="14569309"/>
            <a:ext cx="1160910" cy="1168166"/>
          </a:xfrm>
          <a:prstGeom prst="rect">
            <a:avLst/>
          </a:prstGeom>
        </p:spPr>
      </p:pic>
      <p:graphicFrame>
        <p:nvGraphicFramePr>
          <p:cNvPr id="8" name="Diagram 7">
            <a:extLst>
              <a:ext uri="{FF2B5EF4-FFF2-40B4-BE49-F238E27FC236}">
                <a16:creationId xmlns:a16="http://schemas.microsoft.com/office/drawing/2014/main" id="{E7D148F5-6BB1-40D9-AB3C-F9F09C11CC55}"/>
              </a:ext>
            </a:extLst>
          </p:cNvPr>
          <p:cNvGraphicFramePr/>
          <p:nvPr>
            <p:extLst>
              <p:ext uri="{D42A27DB-BD31-4B8C-83A1-F6EECF244321}">
                <p14:modId xmlns:p14="http://schemas.microsoft.com/office/powerpoint/2010/main" val="4071062776"/>
              </p:ext>
            </p:extLst>
          </p:nvPr>
        </p:nvGraphicFramePr>
        <p:xfrm>
          <a:off x="10940687" y="9966748"/>
          <a:ext cx="4973256" cy="56261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TextBox 8">
            <a:extLst>
              <a:ext uri="{FF2B5EF4-FFF2-40B4-BE49-F238E27FC236}">
                <a16:creationId xmlns:a16="http://schemas.microsoft.com/office/drawing/2014/main" id="{444423B4-DEE8-4215-A731-FD68D1A9899A}"/>
              </a:ext>
            </a:extLst>
          </p:cNvPr>
          <p:cNvSpPr txBox="1"/>
          <p:nvPr/>
        </p:nvSpPr>
        <p:spPr>
          <a:xfrm>
            <a:off x="11271032" y="13153547"/>
            <a:ext cx="1953649" cy="646331"/>
          </a:xfrm>
          <a:prstGeom prst="rect">
            <a:avLst/>
          </a:prstGeom>
          <a:noFill/>
        </p:spPr>
        <p:txBody>
          <a:bodyPr wrap="square" rtlCol="0">
            <a:spAutoFit/>
          </a:bodyPr>
          <a:lstStyle/>
          <a:p>
            <a:r>
              <a:rPr lang="en-US" sz="1200" dirty="0"/>
              <a:t>e.g., ART benefits, side effects, fear of disclosure or discrimination due to ART </a:t>
            </a:r>
          </a:p>
        </p:txBody>
      </p:sp>
      <p:sp>
        <p:nvSpPr>
          <p:cNvPr id="28" name="TextBox 27">
            <a:extLst>
              <a:ext uri="{FF2B5EF4-FFF2-40B4-BE49-F238E27FC236}">
                <a16:creationId xmlns:a16="http://schemas.microsoft.com/office/drawing/2014/main" id="{37526BDA-BEBB-4878-9B0D-60ADBDAE59B9}"/>
              </a:ext>
            </a:extLst>
          </p:cNvPr>
          <p:cNvSpPr txBox="1"/>
          <p:nvPr/>
        </p:nvSpPr>
        <p:spPr>
          <a:xfrm>
            <a:off x="13874896" y="12065500"/>
            <a:ext cx="1697899" cy="461665"/>
          </a:xfrm>
          <a:prstGeom prst="rect">
            <a:avLst/>
          </a:prstGeom>
          <a:noFill/>
        </p:spPr>
        <p:txBody>
          <a:bodyPr wrap="square" rtlCol="0">
            <a:spAutoFit/>
          </a:bodyPr>
          <a:lstStyle/>
          <a:p>
            <a:r>
              <a:rPr lang="en-US" sz="1200" dirty="0"/>
              <a:t>e.g., perceived support of significant others</a:t>
            </a:r>
          </a:p>
        </p:txBody>
      </p:sp>
      <p:sp>
        <p:nvSpPr>
          <p:cNvPr id="29" name="TextBox 28">
            <a:extLst>
              <a:ext uri="{FF2B5EF4-FFF2-40B4-BE49-F238E27FC236}">
                <a16:creationId xmlns:a16="http://schemas.microsoft.com/office/drawing/2014/main" id="{1FEBE769-6816-4014-BD74-79A980E9742B}"/>
              </a:ext>
            </a:extLst>
          </p:cNvPr>
          <p:cNvSpPr txBox="1"/>
          <p:nvPr/>
        </p:nvSpPr>
        <p:spPr>
          <a:xfrm>
            <a:off x="11491134" y="11006659"/>
            <a:ext cx="1539549" cy="461665"/>
          </a:xfrm>
          <a:prstGeom prst="rect">
            <a:avLst/>
          </a:prstGeom>
          <a:noFill/>
        </p:spPr>
        <p:txBody>
          <a:bodyPr wrap="square" rtlCol="0">
            <a:spAutoFit/>
          </a:bodyPr>
          <a:lstStyle/>
          <a:p>
            <a:r>
              <a:rPr lang="en-US" sz="1200" dirty="0"/>
              <a:t>e.g., how many peers have started ART</a:t>
            </a:r>
          </a:p>
        </p:txBody>
      </p:sp>
      <p:sp>
        <p:nvSpPr>
          <p:cNvPr id="30" name="TextBox 29">
            <a:extLst>
              <a:ext uri="{FF2B5EF4-FFF2-40B4-BE49-F238E27FC236}">
                <a16:creationId xmlns:a16="http://schemas.microsoft.com/office/drawing/2014/main" id="{68BCC69F-022F-46C9-84EA-BFA48C2DC704}"/>
              </a:ext>
            </a:extLst>
          </p:cNvPr>
          <p:cNvSpPr txBox="1"/>
          <p:nvPr/>
        </p:nvSpPr>
        <p:spPr>
          <a:xfrm>
            <a:off x="14071116" y="14414046"/>
            <a:ext cx="1697519" cy="646331"/>
          </a:xfrm>
          <a:prstGeom prst="rect">
            <a:avLst/>
          </a:prstGeom>
          <a:noFill/>
        </p:spPr>
        <p:txBody>
          <a:bodyPr wrap="square" rtlCol="0">
            <a:spAutoFit/>
          </a:bodyPr>
          <a:lstStyle/>
          <a:p>
            <a:r>
              <a:rPr lang="en-US" sz="1200" dirty="0"/>
              <a:t>e.g., confidence, control, self-efficacy related to ART initiation</a:t>
            </a:r>
          </a:p>
        </p:txBody>
      </p:sp>
      <p:sp>
        <p:nvSpPr>
          <p:cNvPr id="31" name="TextBox 30">
            <a:extLst>
              <a:ext uri="{FF2B5EF4-FFF2-40B4-BE49-F238E27FC236}">
                <a16:creationId xmlns:a16="http://schemas.microsoft.com/office/drawing/2014/main" id="{29704A24-EA1E-4442-B7F2-A39E24A63F79}"/>
              </a:ext>
            </a:extLst>
          </p:cNvPr>
          <p:cNvSpPr txBox="1"/>
          <p:nvPr/>
        </p:nvSpPr>
        <p:spPr>
          <a:xfrm>
            <a:off x="11491134" y="9426353"/>
            <a:ext cx="4447452" cy="830997"/>
          </a:xfrm>
          <a:prstGeom prst="rect">
            <a:avLst/>
          </a:prstGeom>
          <a:noFill/>
        </p:spPr>
        <p:txBody>
          <a:bodyPr wrap="square" rtlCol="0">
            <a:spAutoFit/>
          </a:bodyPr>
          <a:lstStyle/>
          <a:p>
            <a:r>
              <a:rPr lang="en-US" sz="1600" b="1" dirty="0"/>
              <a:t>Fig. 2. Factors that may influence rapid ART initiation in MSM, adapted from the theory of behavioral change. </a:t>
            </a:r>
          </a:p>
        </p:txBody>
      </p:sp>
      <p:sp>
        <p:nvSpPr>
          <p:cNvPr id="10" name="TextBox 9">
            <a:extLst>
              <a:ext uri="{FF2B5EF4-FFF2-40B4-BE49-F238E27FC236}">
                <a16:creationId xmlns:a16="http://schemas.microsoft.com/office/drawing/2014/main" id="{1A21B372-1EF6-4030-8832-26E9B41A5C18}"/>
              </a:ext>
            </a:extLst>
          </p:cNvPr>
          <p:cNvSpPr txBox="1"/>
          <p:nvPr/>
        </p:nvSpPr>
        <p:spPr>
          <a:xfrm>
            <a:off x="5736033" y="2809607"/>
            <a:ext cx="5534999" cy="830997"/>
          </a:xfrm>
          <a:prstGeom prst="rect">
            <a:avLst/>
          </a:prstGeom>
          <a:noFill/>
        </p:spPr>
        <p:txBody>
          <a:bodyPr wrap="square" rtlCol="0">
            <a:spAutoFit/>
          </a:bodyPr>
          <a:lstStyle/>
          <a:p>
            <a:r>
              <a:rPr lang="en-US" sz="1600" b="1" dirty="0"/>
              <a:t>Table. Characteristics at enrollment and associations with rapid ART initiation among newly diagnosed HIV-positive MSM in HIM-Hanoi who linked to ART, 2017-19.  </a:t>
            </a:r>
          </a:p>
        </p:txBody>
      </p:sp>
      <p:sp>
        <p:nvSpPr>
          <p:cNvPr id="4" name="TextBox 3">
            <a:extLst>
              <a:ext uri="{FF2B5EF4-FFF2-40B4-BE49-F238E27FC236}">
                <a16:creationId xmlns:a16="http://schemas.microsoft.com/office/drawing/2014/main" id="{4620F259-230D-43FB-BCC7-97A24ED73BC4}"/>
              </a:ext>
            </a:extLst>
          </p:cNvPr>
          <p:cNvSpPr txBox="1"/>
          <p:nvPr/>
        </p:nvSpPr>
        <p:spPr>
          <a:xfrm>
            <a:off x="5887262" y="15014892"/>
            <a:ext cx="2392322" cy="276999"/>
          </a:xfrm>
          <a:prstGeom prst="rect">
            <a:avLst/>
          </a:prstGeom>
          <a:noFill/>
        </p:spPr>
        <p:txBody>
          <a:bodyPr wrap="none" rtlCol="0">
            <a:spAutoFit/>
          </a:bodyPr>
          <a:lstStyle/>
          <a:p>
            <a:r>
              <a:rPr lang="en-US" sz="1200" i="1" dirty="0"/>
              <a:t>**Excludes tobacco and alcohol use</a:t>
            </a:r>
          </a:p>
        </p:txBody>
      </p:sp>
      <p:sp>
        <p:nvSpPr>
          <p:cNvPr id="13" name="Flowchart: Alternate Process 12">
            <a:extLst>
              <a:ext uri="{FF2B5EF4-FFF2-40B4-BE49-F238E27FC236}">
                <a16:creationId xmlns:a16="http://schemas.microsoft.com/office/drawing/2014/main" id="{82E1E43D-9CEE-4A2F-9488-7EBA386FC473}"/>
              </a:ext>
            </a:extLst>
          </p:cNvPr>
          <p:cNvSpPr/>
          <p:nvPr/>
        </p:nvSpPr>
        <p:spPr>
          <a:xfrm>
            <a:off x="12033682" y="3623339"/>
            <a:ext cx="3539113" cy="1506254"/>
          </a:xfrm>
          <a:prstGeom prst="flowChartAlternateProcess">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rPr>
              <a:t>Return of results:</a:t>
            </a:r>
          </a:p>
          <a:p>
            <a:r>
              <a:rPr lang="en-US" sz="2400" dirty="0">
                <a:solidFill>
                  <a:schemeClr val="tx1"/>
                </a:solidFill>
              </a:rPr>
              <a:t>Select clinic, make appointment, complete paperwork &amp; labs</a:t>
            </a:r>
          </a:p>
        </p:txBody>
      </p:sp>
      <p:sp>
        <p:nvSpPr>
          <p:cNvPr id="32" name="Flowchart: Alternate Process 31">
            <a:extLst>
              <a:ext uri="{FF2B5EF4-FFF2-40B4-BE49-F238E27FC236}">
                <a16:creationId xmlns:a16="http://schemas.microsoft.com/office/drawing/2014/main" id="{2D7952D2-84DC-47E7-9EBC-1C7AF2FEDDE5}"/>
              </a:ext>
            </a:extLst>
          </p:cNvPr>
          <p:cNvSpPr/>
          <p:nvPr/>
        </p:nvSpPr>
        <p:spPr>
          <a:xfrm>
            <a:off x="12025999" y="5634057"/>
            <a:ext cx="3546795" cy="1506254"/>
          </a:xfrm>
          <a:prstGeom prst="flowChartAlternateProcess">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rPr>
              <a:t>Linkage to ART:</a:t>
            </a:r>
          </a:p>
          <a:p>
            <a:r>
              <a:rPr lang="en-US" sz="2400" dirty="0">
                <a:solidFill>
                  <a:schemeClr val="tx1"/>
                </a:solidFill>
              </a:rPr>
              <a:t>Reminders, transportation, follow-up 1 hour post-appointment</a:t>
            </a:r>
          </a:p>
        </p:txBody>
      </p:sp>
      <p:sp>
        <p:nvSpPr>
          <p:cNvPr id="33" name="Flowchart: Alternate Process 32">
            <a:extLst>
              <a:ext uri="{FF2B5EF4-FFF2-40B4-BE49-F238E27FC236}">
                <a16:creationId xmlns:a16="http://schemas.microsoft.com/office/drawing/2014/main" id="{4DF16451-C426-4210-A379-87F1EB0BE27F}"/>
              </a:ext>
            </a:extLst>
          </p:cNvPr>
          <p:cNvSpPr/>
          <p:nvPr/>
        </p:nvSpPr>
        <p:spPr>
          <a:xfrm>
            <a:off x="12033682" y="7644775"/>
            <a:ext cx="3546795" cy="1506254"/>
          </a:xfrm>
          <a:prstGeom prst="flowChartAlternateProcess">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p>
          <a:p>
            <a:endParaRPr lang="en-US" sz="2400" i="1" dirty="0"/>
          </a:p>
          <a:p>
            <a:endParaRPr lang="en-US" sz="2400" i="1" dirty="0">
              <a:solidFill>
                <a:schemeClr val="tx1"/>
              </a:solidFill>
            </a:endParaRPr>
          </a:p>
          <a:p>
            <a:endParaRPr lang="en-US" sz="2400" i="1" dirty="0">
              <a:solidFill>
                <a:schemeClr val="tx1"/>
              </a:solidFill>
            </a:endParaRPr>
          </a:p>
          <a:p>
            <a:endParaRPr lang="en-US" sz="2400" i="1" dirty="0">
              <a:solidFill>
                <a:schemeClr val="tx1"/>
              </a:solidFill>
            </a:endParaRPr>
          </a:p>
          <a:p>
            <a:r>
              <a:rPr lang="en-US" sz="2400" i="1" dirty="0">
                <a:solidFill>
                  <a:schemeClr val="tx1"/>
                </a:solidFill>
              </a:rPr>
              <a:t>Post-ART:</a:t>
            </a:r>
          </a:p>
          <a:p>
            <a:r>
              <a:rPr lang="en-US" sz="2400" dirty="0">
                <a:solidFill>
                  <a:schemeClr val="tx1"/>
                </a:solidFill>
              </a:rPr>
              <a:t>Clinic and client contact  (on days 1, 3, 7, 30) to identify adherence issues</a:t>
            </a:r>
          </a:p>
          <a:p>
            <a:endParaRPr lang="en-US" sz="2400" i="1" dirty="0"/>
          </a:p>
          <a:p>
            <a:endParaRPr lang="en-US" sz="2400" i="1" dirty="0"/>
          </a:p>
          <a:p>
            <a:endParaRPr lang="en-US" dirty="0"/>
          </a:p>
          <a:p>
            <a:endParaRPr lang="en-US" dirty="0"/>
          </a:p>
          <a:p>
            <a:pPr algn="ctr"/>
            <a:endParaRPr lang="en-US" dirty="0"/>
          </a:p>
        </p:txBody>
      </p:sp>
      <p:sp>
        <p:nvSpPr>
          <p:cNvPr id="15" name="Arrow: Down 14">
            <a:extLst>
              <a:ext uri="{FF2B5EF4-FFF2-40B4-BE49-F238E27FC236}">
                <a16:creationId xmlns:a16="http://schemas.microsoft.com/office/drawing/2014/main" id="{6C2404A5-BD5E-47C1-B168-7EED6B7F5B4F}"/>
              </a:ext>
            </a:extLst>
          </p:cNvPr>
          <p:cNvSpPr/>
          <p:nvPr/>
        </p:nvSpPr>
        <p:spPr>
          <a:xfrm>
            <a:off x="13714860" y="5129593"/>
            <a:ext cx="356256" cy="504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4A5D9090-971B-4216-A080-54213AAEA22F}"/>
              </a:ext>
            </a:extLst>
          </p:cNvPr>
          <p:cNvSpPr/>
          <p:nvPr/>
        </p:nvSpPr>
        <p:spPr>
          <a:xfrm>
            <a:off x="13714860" y="7176242"/>
            <a:ext cx="356256" cy="504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EE25B53-7D5B-4BAF-ABDD-F289FFA74D64}"/>
              </a:ext>
            </a:extLst>
          </p:cNvPr>
          <p:cNvSpPr txBox="1"/>
          <p:nvPr/>
        </p:nvSpPr>
        <p:spPr>
          <a:xfrm>
            <a:off x="11491134" y="2827213"/>
            <a:ext cx="4447452" cy="584775"/>
          </a:xfrm>
          <a:prstGeom prst="rect">
            <a:avLst/>
          </a:prstGeom>
          <a:noFill/>
        </p:spPr>
        <p:txBody>
          <a:bodyPr wrap="square" rtlCol="0">
            <a:spAutoFit/>
          </a:bodyPr>
          <a:lstStyle/>
          <a:p>
            <a:r>
              <a:rPr lang="en-US" sz="1600" b="1" dirty="0"/>
              <a:t>Fig. 1. Case management package offered to HIV-positive clients in HIM-Hanoi.</a:t>
            </a:r>
          </a:p>
        </p:txBody>
      </p:sp>
      <p:sp>
        <p:nvSpPr>
          <p:cNvPr id="18" name="Flowchart: Alternate Process 17">
            <a:extLst>
              <a:ext uri="{FF2B5EF4-FFF2-40B4-BE49-F238E27FC236}">
                <a16:creationId xmlns:a16="http://schemas.microsoft.com/office/drawing/2014/main" id="{7D24CF68-46E2-45F9-8335-4D7922C71976}"/>
              </a:ext>
            </a:extLst>
          </p:cNvPr>
          <p:cNvSpPr/>
          <p:nvPr/>
        </p:nvSpPr>
        <p:spPr>
          <a:xfrm>
            <a:off x="5887263" y="5293895"/>
            <a:ext cx="5385788" cy="632751"/>
          </a:xfrm>
          <a:prstGeom prst="flowChartAlternateProcess">
            <a:avLst/>
          </a:prstGeom>
          <a:no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New Recording">
            <a:hlinkClick r:id="" action="ppaction://media"/>
            <a:extLst>
              <a:ext uri="{FF2B5EF4-FFF2-40B4-BE49-F238E27FC236}">
                <a16:creationId xmlns:a16="http://schemas.microsoft.com/office/drawing/2014/main" id="{D74CCA26-1019-42F4-95B0-81C26EABAC39}"/>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0" y="101806"/>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3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NCHHSTP_35x59_ppt_sciposter_dark_072010[1]">
  <a:themeElements>
    <a:clrScheme name="NCHHSTP SciPoster Colors">
      <a:dk1>
        <a:srgbClr val="3F3F3F"/>
      </a:dk1>
      <a:lt1>
        <a:srgbClr val="0F56DC"/>
      </a:lt1>
      <a:dk2>
        <a:srgbClr val="FFFFFF"/>
      </a:dk2>
      <a:lt2>
        <a:srgbClr val="FFFFFF"/>
      </a:lt2>
      <a:accent1>
        <a:srgbClr val="006778"/>
      </a:accent1>
      <a:accent2>
        <a:srgbClr val="452325"/>
      </a:accent2>
      <a:accent3>
        <a:srgbClr val="8E258D"/>
      </a:accent3>
      <a:accent4>
        <a:srgbClr val="AA272F"/>
      </a:accent4>
      <a:accent5>
        <a:srgbClr val="EC7A08"/>
      </a:accent5>
      <a:accent6>
        <a:srgbClr val="002060"/>
      </a:accent6>
      <a:hlink>
        <a:srgbClr val="FFC000"/>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NCHHSTP_35x59_ppt_sciposter_dark_072010[1]</Template>
  <TotalTime>2958</TotalTime>
  <Words>806</Words>
  <Application>Microsoft Office PowerPoint</Application>
  <PresentationFormat>Custom</PresentationFormat>
  <Paragraphs>59</Paragraphs>
  <Slides>1</Slides>
  <Notes>1</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NCHHSTP_35x59_ppt_sciposter_dark_072010[1]</vt:lpstr>
      <vt:lpstr>Worksheet</vt:lpstr>
      <vt:lpstr>Youth Vulnerable to Delayed ART Initiation in a Cohort of MSM in Hanoi, Vietnam R. Bhatia1, T.T. Truc2, L.B. Ngoc3, T.T. Hieu3, H.T.H. Van3, B.T.M. Hao3, L.M. Giang3 1US Centers for Disease Control and Prevention, Hanoi, Vietnam, 2University of Medicine and Pharmacy, Ho Chi Minh City, Vietnam, 3Hanoi Medical University, Hanoi, Vietnam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Bhatia, Ramona (CDC/DDPHSIS/CGH/DGHT)</cp:lastModifiedBy>
  <cp:revision>252</cp:revision>
  <dcterms:created xsi:type="dcterms:W3CDTF">2012-09-07T18:20:25Z</dcterms:created>
  <dcterms:modified xsi:type="dcterms:W3CDTF">2020-06-26T11:47:07Z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nxa9@cdc.gov</vt:lpwstr>
  </property>
  <property fmtid="{D5CDD505-2E9C-101B-9397-08002B2CF9AE}" pid="5" name="MSIP_Label_7b94a7b8-f06c-4dfe-bdcc-9b548fd58c31_SetDate">
    <vt:lpwstr>2020-06-20T07:29:37.8613356Z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ActionId">
    <vt:lpwstr>a2cfbbf6-e3a0-4c65-b980-f237c6919873</vt:lpwstr>
  </property>
  <property fmtid="{D5CDD505-2E9C-101B-9397-08002B2CF9AE}" pid="9" name="MSIP_Label_7b94a7b8-f06c-4dfe-bdcc-9b548fd58c31_Extended_MSFT_Method">
    <vt:lpwstr>Manual</vt:lpwstr>
  </property>
  <property fmtid="{D5CDD505-2E9C-101B-9397-08002B2CF9AE}" pid="10" name="Sensitivity">
    <vt:lpwstr>General</vt:lpwstr>
  </property>
</Properties>
</file>